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78" r:id="rId3"/>
    <p:sldId id="257" r:id="rId4"/>
    <p:sldId id="294" r:id="rId5"/>
    <p:sldId id="302" r:id="rId6"/>
    <p:sldId id="291" r:id="rId7"/>
    <p:sldId id="287" r:id="rId8"/>
    <p:sldId id="288" r:id="rId9"/>
    <p:sldId id="285" r:id="rId10"/>
    <p:sldId id="276" r:id="rId11"/>
    <p:sldId id="303" r:id="rId12"/>
    <p:sldId id="286" r:id="rId13"/>
    <p:sldId id="264" r:id="rId14"/>
    <p:sldId id="265" r:id="rId15"/>
    <p:sldId id="296" r:id="rId16"/>
    <p:sldId id="301" r:id="rId17"/>
    <p:sldId id="295" r:id="rId18"/>
    <p:sldId id="297" r:id="rId19"/>
    <p:sldId id="300" r:id="rId20"/>
    <p:sldId id="298" r:id="rId21"/>
    <p:sldId id="299" r:id="rId22"/>
    <p:sldId id="292" r:id="rId23"/>
    <p:sldId id="284" r:id="rId24"/>
    <p:sldId id="275" r:id="rId25"/>
    <p:sldId id="27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8D5"/>
    <a:srgbClr val="FFCED7"/>
    <a:srgbClr val="FC878C"/>
    <a:srgbClr val="D5CEEF"/>
    <a:srgbClr val="F2D6E5"/>
    <a:srgbClr val="F3BCD3"/>
    <a:srgbClr val="EBBFBC"/>
    <a:srgbClr val="3D4784"/>
    <a:srgbClr val="FEDAD7"/>
    <a:srgbClr val="FADA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 showGuides="1">
      <p:cViewPr varScale="1">
        <p:scale>
          <a:sx n="96" d="100"/>
          <a:sy n="96" d="100"/>
        </p:scale>
        <p:origin x="-352" y="-112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79CC5-9859-49E1-8E26-C88B66ADE275}" type="datetimeFigureOut">
              <a:rPr lang="ru-RU" smtClean="0"/>
              <a:t>24.08.20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B4181-E959-4E87-AC16-097A3142F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023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B4181-E959-4E87-AC16-097A3142F13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12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центр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1135856" y="1267619"/>
            <a:ext cx="9920288" cy="4322763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 algn="ctr">
              <a:buNone/>
              <a:defRPr sz="4400" b="1">
                <a:latin typeface="+mj-lt"/>
              </a:defRPr>
            </a:lvl1pPr>
          </a:lstStyle>
          <a:p>
            <a:pPr lvl="0"/>
            <a:r>
              <a:rPr lang="ru-RU" sz="4400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925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1634836" y="0"/>
            <a:ext cx="10557164" cy="6858000"/>
          </a:xfrm>
          <a:prstGeom prst="rect">
            <a:avLst/>
          </a:prstGeom>
          <a:gradFill flip="none" rotWithShape="1">
            <a:gsLst>
              <a:gs pos="0">
                <a:srgbClr val="FED8D5"/>
              </a:gs>
              <a:gs pos="100000">
                <a:srgbClr val="FED8D5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674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95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1164774" y="903520"/>
            <a:ext cx="4376058" cy="5780314"/>
          </a:xfrm>
          <a:prstGeom prst="rect">
            <a:avLst/>
          </a:prstGeom>
          <a:solidFill>
            <a:srgbClr val="FED8D5">
              <a:alpha val="50000"/>
            </a:srgbClr>
          </a:solidFill>
          <a:ln>
            <a:noFill/>
          </a:ln>
          <a:effectLst>
            <a:outerShdw blurRad="254000" dist="38100" dir="5400000" algn="ctr" rotWithShape="0">
              <a:srgbClr val="FED8D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Light"/>
              <a:ea typeface="+mn-ea"/>
              <a:cs typeface="+mn-cs"/>
            </a:endParaRPr>
          </a:p>
        </p:txBody>
      </p:sp>
      <p:sp>
        <p:nvSpPr>
          <p:cNvPr id="3" name="Рисунок 9"/>
          <p:cNvSpPr>
            <a:spLocks noGrp="1"/>
          </p:cNvSpPr>
          <p:nvPr>
            <p:ph type="pic" sz="quarter" idx="10"/>
          </p:nvPr>
        </p:nvSpPr>
        <p:spPr>
          <a:xfrm>
            <a:off x="217717" y="163290"/>
            <a:ext cx="5105400" cy="63087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7556049" y="903520"/>
            <a:ext cx="4376058" cy="5780314"/>
          </a:xfrm>
          <a:prstGeom prst="rect">
            <a:avLst/>
          </a:prstGeom>
          <a:solidFill>
            <a:srgbClr val="FED8D5">
              <a:alpha val="50000"/>
            </a:srgbClr>
          </a:solidFill>
          <a:ln>
            <a:noFill/>
          </a:ln>
          <a:effectLst>
            <a:outerShdw blurRad="254000" dist="38100" dir="5400000" algn="ctr" rotWithShape="0">
              <a:srgbClr val="FED8D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Light"/>
              <a:ea typeface="+mn-ea"/>
              <a:cs typeface="+mn-cs"/>
            </a:endParaRPr>
          </a:p>
        </p:txBody>
      </p:sp>
      <p:sp>
        <p:nvSpPr>
          <p:cNvPr id="5" name="Рисунок 9"/>
          <p:cNvSpPr>
            <a:spLocks noGrp="1"/>
          </p:cNvSpPr>
          <p:nvPr>
            <p:ph type="pic" sz="quarter" idx="11"/>
          </p:nvPr>
        </p:nvSpPr>
        <p:spPr>
          <a:xfrm>
            <a:off x="6608992" y="163290"/>
            <a:ext cx="5105400" cy="63087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775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укту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468293" y="644960"/>
            <a:ext cx="6872288" cy="1045296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 algn="l">
              <a:buNone/>
              <a:defRPr sz="6600" b="1">
                <a:latin typeface="+mj-lt"/>
              </a:defRPr>
            </a:lvl1pPr>
          </a:lstStyle>
          <a:p>
            <a:pPr lvl="0"/>
            <a:r>
              <a:rPr lang="ru-RU" dirty="0" smtClean="0"/>
              <a:t>СТРУКТУРА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1" b="46015"/>
          <a:stretch/>
        </p:blipFill>
        <p:spPr>
          <a:xfrm>
            <a:off x="-3899380" y="-1569338"/>
            <a:ext cx="9868191" cy="4549605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1034715" y="2252134"/>
            <a:ext cx="1640752" cy="1016000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buNone/>
              <a:defRPr sz="5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1034715" y="3396554"/>
            <a:ext cx="1640752" cy="1016000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buNone/>
              <a:defRPr sz="5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1034715" y="4540974"/>
            <a:ext cx="1640752" cy="1016000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buNone/>
              <a:defRPr sz="5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9" name="Текст 5"/>
          <p:cNvSpPr>
            <a:spLocks noGrp="1"/>
          </p:cNvSpPr>
          <p:nvPr>
            <p:ph type="body" sz="quarter" idx="14" hasCustomPrompt="1"/>
          </p:nvPr>
        </p:nvSpPr>
        <p:spPr>
          <a:xfrm>
            <a:off x="1034715" y="5685394"/>
            <a:ext cx="1640752" cy="1016000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buNone/>
              <a:defRPr sz="5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62262" y="2252663"/>
            <a:ext cx="8868183" cy="1016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0"/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12" name="Текст 10"/>
          <p:cNvSpPr>
            <a:spLocks noGrp="1"/>
          </p:cNvSpPr>
          <p:nvPr>
            <p:ph type="body" sz="quarter" idx="16" hasCustomPrompt="1"/>
          </p:nvPr>
        </p:nvSpPr>
        <p:spPr>
          <a:xfrm>
            <a:off x="2862260" y="3396554"/>
            <a:ext cx="8868183" cy="1016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0"/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13" name="Текст 10"/>
          <p:cNvSpPr>
            <a:spLocks noGrp="1"/>
          </p:cNvSpPr>
          <p:nvPr>
            <p:ph type="body" sz="quarter" idx="17" hasCustomPrompt="1"/>
          </p:nvPr>
        </p:nvSpPr>
        <p:spPr>
          <a:xfrm>
            <a:off x="2862261" y="4540974"/>
            <a:ext cx="8868183" cy="1016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0"/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14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2862260" y="5685394"/>
            <a:ext cx="8868183" cy="1016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0"/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62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1" b="46015"/>
          <a:stretch/>
        </p:blipFill>
        <p:spPr>
          <a:xfrm>
            <a:off x="-8700655" y="-2462835"/>
            <a:ext cx="21419127" cy="9875018"/>
          </a:xfrm>
          <a:prstGeom prst="rect">
            <a:avLst/>
          </a:prstGeom>
        </p:spPr>
      </p:pic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443634" y="729000"/>
            <a:ext cx="5400000" cy="5400000"/>
          </a:xfrm>
          <a:prstGeom prst="flowChartConnector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6843713" y="1267619"/>
            <a:ext cx="4987925" cy="4322763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buNone/>
              <a:defRPr sz="3600">
                <a:latin typeface="+mj-lt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3849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1" b="46015"/>
          <a:stretch/>
        </p:blipFill>
        <p:spPr>
          <a:xfrm>
            <a:off x="-8700655" y="-2462835"/>
            <a:ext cx="21419127" cy="9875018"/>
          </a:xfrm>
          <a:prstGeom prst="rect">
            <a:avLst/>
          </a:prstGeom>
        </p:spPr>
      </p:pic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443634" y="729000"/>
            <a:ext cx="5400000" cy="5400000"/>
          </a:xfrm>
          <a:prstGeom prst="flowChartConnector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6843713" y="1267619"/>
            <a:ext cx="4987925" cy="4322763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buNone/>
              <a:defRPr sz="36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801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1" b="46015"/>
          <a:stretch/>
        </p:blipFill>
        <p:spPr>
          <a:xfrm>
            <a:off x="-8700655" y="-2462835"/>
            <a:ext cx="21419127" cy="9875018"/>
          </a:xfrm>
          <a:prstGeom prst="rect">
            <a:avLst/>
          </a:prstGeom>
        </p:spPr>
      </p:pic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6375015" y="729000"/>
            <a:ext cx="5400000" cy="5400000"/>
          </a:xfrm>
          <a:prstGeom prst="flowChartConnector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443634" y="1267619"/>
            <a:ext cx="4987925" cy="4322763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buNone/>
              <a:defRPr sz="3600">
                <a:latin typeface="+mj-lt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3486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1" b="46015"/>
          <a:stretch/>
        </p:blipFill>
        <p:spPr>
          <a:xfrm>
            <a:off x="-8700655" y="-2462835"/>
            <a:ext cx="21419127" cy="9875018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6843713" y="1267619"/>
            <a:ext cx="4987925" cy="4322763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buNone/>
              <a:defRPr sz="3600">
                <a:latin typeface="+mj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2"/>
          </p:nvPr>
        </p:nvSpPr>
        <p:spPr>
          <a:xfrm>
            <a:off x="442452" y="385762"/>
            <a:ext cx="5122863" cy="608647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491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1" b="46015"/>
          <a:stretch/>
        </p:blipFill>
        <p:spPr>
          <a:xfrm>
            <a:off x="-8700655" y="-2462835"/>
            <a:ext cx="21419127" cy="9875018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6843713" y="1267619"/>
            <a:ext cx="4987925" cy="4322763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buNone/>
              <a:defRPr sz="3600"/>
            </a:lvl1pPr>
          </a:lstStyle>
          <a:p>
            <a:pPr lvl="0"/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2"/>
          </p:nvPr>
        </p:nvSpPr>
        <p:spPr>
          <a:xfrm>
            <a:off x="442452" y="385762"/>
            <a:ext cx="5122863" cy="608647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53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11" hasCustomPrompt="1"/>
          </p:nvPr>
        </p:nvSpPr>
        <p:spPr>
          <a:xfrm>
            <a:off x="0" y="-34925"/>
            <a:ext cx="12192000" cy="6927850"/>
          </a:xfrm>
          <a:prstGeom prst="rect">
            <a:avLst/>
          </a:prstGeom>
          <a:solidFill>
            <a:srgbClr val="FED8D5">
              <a:alpha val="70000"/>
            </a:srgbClr>
          </a:solidFill>
        </p:spPr>
        <p:txBody>
          <a:bodyPr anchor="ctr"/>
          <a:lstStyle>
            <a:lvl1pPr marL="0" indent="0" algn="ctr">
              <a:buNone/>
              <a:defRPr sz="4800">
                <a:latin typeface="+mj-lt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652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 вдруг пригодитс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1634836" y="0"/>
            <a:ext cx="10557164" cy="6858000"/>
          </a:xfrm>
          <a:prstGeom prst="rect">
            <a:avLst/>
          </a:prstGeom>
          <a:gradFill flip="none" rotWithShape="1">
            <a:gsLst>
              <a:gs pos="0">
                <a:srgbClr val="FED8D5"/>
              </a:gs>
              <a:gs pos="100000">
                <a:srgbClr val="FED8D5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412875" y="2030413"/>
            <a:ext cx="6872288" cy="2797175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 algn="l">
              <a:buNone/>
              <a:defRPr sz="4400" b="0"/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9722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1" b="46015"/>
          <a:stretch/>
        </p:blipFill>
        <p:spPr>
          <a:xfrm>
            <a:off x="-8700655" y="-2462835"/>
            <a:ext cx="21419127" cy="987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82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507" y="5634609"/>
            <a:ext cx="95809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0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6" r:id="rId3"/>
    <p:sldLayoutId id="2147483671" r:id="rId4"/>
    <p:sldLayoutId id="2147483664" r:id="rId5"/>
    <p:sldLayoutId id="2147483665" r:id="rId6"/>
    <p:sldLayoutId id="2147483661" r:id="rId7"/>
    <p:sldLayoutId id="2147483662" r:id="rId8"/>
    <p:sldLayoutId id="2147483668" r:id="rId9"/>
    <p:sldLayoutId id="2147483667" r:id="rId10"/>
    <p:sldLayoutId id="2147483669" r:id="rId11"/>
    <p:sldLayoutId id="2147483670" r:id="rId12"/>
    <p:sldLayoutId id="2147483663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Relationship Id="rId3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Relationship Id="rId3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id450314431" TargetMode="External"/><Relationship Id="rId4" Type="http://schemas.openxmlformats.org/officeDocument/2006/relationships/image" Target="../media/image57.png"/><Relationship Id="rId5" Type="http://schemas.openxmlformats.org/officeDocument/2006/relationships/hyperlink" Target="https://vk.com/id499110139" TargetMode="External"/><Relationship Id="rId6" Type="http://schemas.openxmlformats.org/officeDocument/2006/relationships/hyperlink" Target="https://vk.com/yarullin1991" TargetMode="External"/><Relationship Id="rId7" Type="http://schemas.openxmlformats.org/officeDocument/2006/relationships/image" Target="../media/image58.jpeg"/><Relationship Id="rId8" Type="http://schemas.openxmlformats.org/officeDocument/2006/relationships/hyperlink" Target="https://clck.ru/MgaNN" TargetMode="External"/><Relationship Id="rId9" Type="http://schemas.openxmlformats.org/officeDocument/2006/relationships/image" Target="../media/image59.gif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1.jpeg"/><Relationship Id="rId8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epimedestetik.com/assets/images/slides/slid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71600" y="0"/>
            <a:ext cx="16459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346841" y="1267619"/>
            <a:ext cx="10709303" cy="4322763"/>
          </a:xfrm>
        </p:spPr>
        <p:txBody>
          <a:bodyPr/>
          <a:lstStyle/>
          <a:p>
            <a:pPr algn="l"/>
            <a:r>
              <a:rPr lang="ru-RU" sz="3600" dirty="0" smtClean="0"/>
              <a:t>CЕТЬ СТУДИЙ </a:t>
            </a:r>
            <a:br>
              <a:rPr lang="ru-RU" sz="3600" dirty="0" smtClean="0"/>
            </a:br>
            <a:r>
              <a:rPr lang="ru-RU" sz="3600" dirty="0" smtClean="0"/>
              <a:t>КОСМЕТИЧЕСКИХ УСЛУГ </a:t>
            </a:r>
          </a:p>
          <a:p>
            <a:pPr algn="l"/>
            <a:r>
              <a:rPr lang="ru-RU" sz="3600" dirty="0" smtClean="0"/>
              <a:t>«</a:t>
            </a:r>
            <a:r>
              <a:rPr lang="en-US" sz="3600" dirty="0" smtClean="0"/>
              <a:t>DPSP STUDIO/</a:t>
            </a:r>
            <a:r>
              <a:rPr lang="ru-RU" sz="3600" dirty="0" smtClean="0"/>
              <a:t>EPIL</a:t>
            </a:r>
            <a:r>
              <a:rPr lang="en-US" sz="3600" dirty="0" smtClean="0"/>
              <a:t>IER</a:t>
            </a:r>
            <a:r>
              <a:rPr lang="ru-RU" sz="3600" dirty="0" smtClean="0"/>
              <a:t>»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9" b="99231" l="0" r="100000">
                        <a14:foregroundMark x1="1299" y1="25000" x2="1299" y2="28462"/>
                        <a14:foregroundMark x1="22078" y1="25385" x2="22078" y2="25385"/>
                        <a14:foregroundMark x1="35931" y1="40000" x2="35931" y2="40000"/>
                        <a14:foregroundMark x1="62771" y1="43846" x2="62771" y2="43846"/>
                        <a14:foregroundMark x1="48485" y1="45000" x2="48485" y2="45000"/>
                        <a14:foregroundMark x1="32468" y1="45769" x2="31169" y2="45769"/>
                        <a14:foregroundMark x1="16883" y1="40000" x2="16883" y2="40000"/>
                        <a14:foregroundMark x1="9091" y1="41154" x2="9091" y2="41154"/>
                        <a14:foregroundMark x1="25108" y1="71538" x2="25108" y2="71538"/>
                        <a14:foregroundMark x1="38095" y1="72692" x2="38095" y2="72692"/>
                        <a14:foregroundMark x1="45455" y1="76154" x2="45455" y2="76154"/>
                        <a14:foregroundMark x1="63203" y1="76538" x2="63203" y2="76538"/>
                        <a14:foregroundMark x1="70996" y1="75385" x2="70996" y2="75385"/>
                        <a14:foregroundMark x1="81385" y1="65000" x2="81385" y2="65000"/>
                        <a14:foregroundMark x1="76623" y1="58846" x2="76623" y2="58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4" y="547602"/>
            <a:ext cx="95809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39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518161" y="149753"/>
            <a:ext cx="7116924" cy="1046480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"/>
          <p:cNvSpPr txBox="1">
            <a:spLocks/>
          </p:cNvSpPr>
          <p:nvPr/>
        </p:nvSpPr>
        <p:spPr>
          <a:xfrm>
            <a:off x="0" y="178795"/>
            <a:ext cx="6096000" cy="98790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latin typeface="+mj-lt"/>
              </a:rPr>
              <a:t>	</a:t>
            </a:r>
            <a:r>
              <a:rPr lang="ru-RU" sz="3200" dirty="0" smtClean="0">
                <a:latin typeface="+mj-lt"/>
              </a:rPr>
              <a:t>УНИКАЛЬНОСТЬ </a:t>
            </a:r>
            <a:r>
              <a:rPr lang="en-US" sz="3200" dirty="0" smtClean="0">
                <a:latin typeface="+mj-lt"/>
              </a:rPr>
              <a:t>EPILIER</a:t>
            </a:r>
            <a:endParaRPr lang="ru-RU" dirty="0" smtClean="0">
              <a:latin typeface="+mj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0" r="16760"/>
          <a:stretch>
            <a:fillRect/>
          </a:stretch>
        </p:blipFill>
        <p:spPr>
          <a:xfrm>
            <a:off x="4424313" y="1757313"/>
            <a:ext cx="3343374" cy="3343374"/>
          </a:xfrm>
          <a:prstGeom prst="flowChartConnector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sp>
        <p:nvSpPr>
          <p:cNvPr id="12" name="Текст 5"/>
          <p:cNvSpPr txBox="1">
            <a:spLocks/>
          </p:cNvSpPr>
          <p:nvPr/>
        </p:nvSpPr>
        <p:spPr>
          <a:xfrm>
            <a:off x="367645" y="1670898"/>
            <a:ext cx="5728355" cy="38932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Наша финансовая модель </a:t>
            </a:r>
            <a:br>
              <a:rPr lang="ru-RU" dirty="0" smtClean="0"/>
            </a:br>
            <a:r>
              <a:rPr lang="ru-RU" dirty="0" smtClean="0"/>
              <a:t>проверена на городе </a:t>
            </a:r>
            <a:br>
              <a:rPr lang="ru-RU" dirty="0" smtClean="0"/>
            </a:br>
            <a:r>
              <a:rPr lang="ru-RU" dirty="0" smtClean="0">
                <a:latin typeface="Futura PT Medium" panose="020B0602020204020303" pitchFamily="34" charset="-52"/>
              </a:rPr>
              <a:t>с населением </a:t>
            </a:r>
            <a:br>
              <a:rPr lang="ru-RU" dirty="0" smtClean="0">
                <a:latin typeface="Futura PT Medium" panose="020B0602020204020303" pitchFamily="34" charset="-52"/>
              </a:rPr>
            </a:br>
            <a:r>
              <a:rPr lang="ru-RU" dirty="0" smtClean="0">
                <a:latin typeface="Futura PT Medium" panose="020B0602020204020303" pitchFamily="34" charset="-52"/>
              </a:rPr>
              <a:t>9 900 человек</a:t>
            </a:r>
          </a:p>
          <a:p>
            <a:pPr marL="0" indent="0">
              <a:buNone/>
            </a:pPr>
            <a:endParaRPr lang="ru-RU" sz="900" dirty="0" smtClean="0"/>
          </a:p>
          <a:p>
            <a:pPr marL="0" indent="0">
              <a:buNone/>
            </a:pPr>
            <a:r>
              <a:rPr lang="ru-RU" dirty="0" smtClean="0"/>
              <a:t>Город Руза </a:t>
            </a:r>
            <a:br>
              <a:rPr lang="ru-RU" dirty="0" smtClean="0"/>
            </a:br>
            <a:r>
              <a:rPr lang="ru-RU" dirty="0" smtClean="0"/>
              <a:t>Московской области</a:t>
            </a:r>
          </a:p>
          <a:p>
            <a:pPr marL="0" indent="0">
              <a:buNone/>
            </a:pPr>
            <a:endParaRPr lang="ru-RU" sz="900" dirty="0" smtClean="0"/>
          </a:p>
          <a:p>
            <a:pPr marL="0" indent="0">
              <a:buNone/>
            </a:pPr>
            <a:r>
              <a:rPr lang="ru-RU" dirty="0" smtClean="0">
                <a:solidFill>
                  <a:srgbClr val="FC878C"/>
                </a:solidFill>
                <a:latin typeface="Futura PT Medium" panose="020B0602020204020303" pitchFamily="34" charset="-52"/>
              </a:rPr>
              <a:t>Средний оборот студии </a:t>
            </a:r>
            <a:br>
              <a:rPr lang="ru-RU" dirty="0" smtClean="0">
                <a:solidFill>
                  <a:srgbClr val="FC878C"/>
                </a:solidFill>
                <a:latin typeface="Futura PT Medium" panose="020B0602020204020303" pitchFamily="34" charset="-52"/>
              </a:rPr>
            </a:br>
            <a:r>
              <a:rPr lang="ru-RU" dirty="0" smtClean="0">
                <a:solidFill>
                  <a:srgbClr val="FC878C"/>
                </a:solidFill>
                <a:latin typeface="Futura PT Medium" panose="020B0602020204020303" pitchFamily="34" charset="-52"/>
              </a:rPr>
              <a:t>254 000 ₽ в месяц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116478" y="2521059"/>
            <a:ext cx="37078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Futura PT Medium" panose="020B0602020204020303" pitchFamily="34" charset="-52"/>
              </a:rPr>
              <a:t>P.S. </a:t>
            </a:r>
            <a:r>
              <a:rPr lang="ru-RU" sz="2800" dirty="0" smtClean="0">
                <a:latin typeface="Futura PT Medium" panose="020B0602020204020303" pitchFamily="34" charset="-52"/>
              </a:rPr>
              <a:t/>
            </a:r>
            <a:br>
              <a:rPr lang="ru-RU" sz="2800" dirty="0" smtClean="0">
                <a:latin typeface="Futura PT Medium" panose="020B0602020204020303" pitchFamily="34" charset="-52"/>
              </a:rPr>
            </a:br>
            <a:r>
              <a:rPr lang="ru-RU" sz="2800" dirty="0" smtClean="0">
                <a:latin typeface="Futura PT Medium" panose="020B0602020204020303" pitchFamily="34" charset="-52"/>
              </a:rPr>
              <a:t>Население </a:t>
            </a:r>
            <a:r>
              <a:rPr lang="ru-RU" sz="2800" dirty="0">
                <a:latin typeface="Futura PT Medium" panose="020B0602020204020303" pitchFamily="34" charset="-52"/>
              </a:rPr>
              <a:t>г. Москвы  </a:t>
            </a:r>
            <a:r>
              <a:rPr lang="ru-RU" sz="2800" dirty="0" smtClean="0">
                <a:latin typeface="Futura PT Medium" panose="020B0602020204020303" pitchFamily="34" charset="-52"/>
              </a:rPr>
              <a:t/>
            </a:r>
            <a:br>
              <a:rPr lang="ru-RU" sz="2800" dirty="0" smtClean="0">
                <a:latin typeface="Futura PT Medium" panose="020B0602020204020303" pitchFamily="34" charset="-52"/>
              </a:rPr>
            </a:br>
            <a:r>
              <a:rPr lang="ru-RU" sz="2800" dirty="0" smtClean="0">
                <a:latin typeface="Futura PT Medium" panose="020B0602020204020303" pitchFamily="34" charset="-52"/>
              </a:rPr>
              <a:t>в </a:t>
            </a:r>
            <a:r>
              <a:rPr lang="ru-RU" sz="2800" dirty="0">
                <a:latin typeface="Futura PT Medium" panose="020B0602020204020303" pitchFamily="34" charset="-52"/>
              </a:rPr>
              <a:t>1 270 раз </a:t>
            </a:r>
            <a:r>
              <a:rPr lang="ru-RU" sz="2800" dirty="0" smtClean="0">
                <a:latin typeface="Futura PT Medium" panose="020B0602020204020303" pitchFamily="34" charset="-52"/>
              </a:rPr>
              <a:t>превышает </a:t>
            </a:r>
          </a:p>
          <a:p>
            <a:r>
              <a:rPr lang="ru-RU" sz="2800" dirty="0" smtClean="0">
                <a:latin typeface="Futura PT Medium" panose="020B0602020204020303" pitchFamily="34" charset="-52"/>
              </a:rPr>
              <a:t>население </a:t>
            </a:r>
            <a:r>
              <a:rPr lang="ru-RU" sz="2800" dirty="0">
                <a:latin typeface="Futura PT Medium" panose="020B0602020204020303" pitchFamily="34" charset="-52"/>
              </a:rPr>
              <a:t>г. Руза</a:t>
            </a:r>
          </a:p>
        </p:txBody>
      </p:sp>
    </p:spTree>
    <p:extLst>
      <p:ext uri="{BB962C8B-B14F-4D97-AF65-F5344CB8AC3E}">
        <p14:creationId xmlns:p14="http://schemas.microsoft.com/office/powerpoint/2010/main" val="3867242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75941"/>
            <a:ext cx="7541038" cy="1046480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"/>
          <p:cNvSpPr txBox="1">
            <a:spLocks/>
          </p:cNvSpPr>
          <p:nvPr/>
        </p:nvSpPr>
        <p:spPr>
          <a:xfrm>
            <a:off x="-1" y="178795"/>
            <a:ext cx="7357750" cy="98790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latin typeface="+mj-lt"/>
              </a:rPr>
              <a:t>	</a:t>
            </a:r>
            <a:r>
              <a:rPr lang="ru-RU" sz="3200" dirty="0" smtClean="0">
                <a:latin typeface="+mj-lt"/>
              </a:rPr>
              <a:t>УНИКАЛЬНОСТЬ </a:t>
            </a:r>
            <a:r>
              <a:rPr lang="en-US" sz="3200" dirty="0" smtClean="0">
                <a:latin typeface="+mj-lt"/>
              </a:rPr>
              <a:t>DPSP STUDIO</a:t>
            </a:r>
            <a:endParaRPr lang="ru-RU" dirty="0" smtClean="0">
              <a:latin typeface="+mj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0" r="16760"/>
          <a:stretch>
            <a:fillRect/>
          </a:stretch>
        </p:blipFill>
        <p:spPr>
          <a:xfrm>
            <a:off x="7226018" y="1744219"/>
            <a:ext cx="3103634" cy="3103634"/>
          </a:xfrm>
          <a:prstGeom prst="flowChartConnector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sp>
        <p:nvSpPr>
          <p:cNvPr id="12" name="Текст 5"/>
          <p:cNvSpPr txBox="1">
            <a:spLocks/>
          </p:cNvSpPr>
          <p:nvPr/>
        </p:nvSpPr>
        <p:spPr>
          <a:xfrm>
            <a:off x="144013" y="1670898"/>
            <a:ext cx="5983081" cy="4627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Наша финансовая модель </a:t>
            </a:r>
            <a:br>
              <a:rPr lang="ru-RU" dirty="0" smtClean="0"/>
            </a:br>
            <a:r>
              <a:rPr lang="ru-RU" dirty="0" smtClean="0"/>
              <a:t>проверена и </a:t>
            </a:r>
          </a:p>
          <a:p>
            <a:pPr marL="0" indent="0">
              <a:buNone/>
            </a:pPr>
            <a:r>
              <a:rPr lang="ru-RU" dirty="0" smtClean="0"/>
              <a:t>в ПЕРВЫЙ МЕСЯЦ</a:t>
            </a:r>
          </a:p>
          <a:p>
            <a:pPr marL="0" indent="0">
              <a:buNone/>
            </a:pPr>
            <a:r>
              <a:rPr lang="ru-RU" dirty="0" smtClean="0">
                <a:latin typeface="Futura PT Medium" panose="020B0602020204020303" pitchFamily="34" charset="-52"/>
              </a:rPr>
              <a:t>РАБОТЫ</a:t>
            </a:r>
          </a:p>
          <a:p>
            <a:pPr marL="0" indent="0">
              <a:buNone/>
            </a:pPr>
            <a:endParaRPr lang="ru-RU" sz="900" dirty="0" smtClean="0"/>
          </a:p>
          <a:p>
            <a:pPr marL="0" indent="0">
              <a:buNone/>
            </a:pPr>
            <a:r>
              <a:rPr lang="ru-RU" dirty="0" smtClean="0"/>
              <a:t>Город МОСКВА </a:t>
            </a:r>
            <a:r>
              <a:rPr lang="ru-RU" dirty="0" err="1" smtClean="0"/>
              <a:t>м.Динамо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900" dirty="0" smtClean="0"/>
          </a:p>
          <a:p>
            <a:pPr marL="0" indent="0">
              <a:buNone/>
            </a:pPr>
            <a:r>
              <a:rPr lang="ru-RU" dirty="0">
                <a:solidFill>
                  <a:srgbClr val="FC878C"/>
                </a:solidFill>
                <a:latin typeface="Futura PT Medium" panose="020B0602020204020303" pitchFamily="34" charset="-52"/>
              </a:rPr>
              <a:t>О</a:t>
            </a:r>
            <a:r>
              <a:rPr lang="ru-RU" dirty="0" smtClean="0">
                <a:solidFill>
                  <a:srgbClr val="FC878C"/>
                </a:solidFill>
                <a:latin typeface="Futura PT Medium" panose="020B0602020204020303" pitchFamily="34" charset="-52"/>
              </a:rPr>
              <a:t>борот студии </a:t>
            </a:r>
            <a:br>
              <a:rPr lang="ru-RU" dirty="0" smtClean="0">
                <a:solidFill>
                  <a:srgbClr val="FC878C"/>
                </a:solidFill>
                <a:latin typeface="Futura PT Medium" panose="020B0602020204020303" pitchFamily="34" charset="-52"/>
              </a:rPr>
            </a:br>
            <a:r>
              <a:rPr lang="ru-RU" dirty="0" smtClean="0">
                <a:solidFill>
                  <a:srgbClr val="FC878C"/>
                </a:solidFill>
                <a:latin typeface="Futura PT Medium" panose="020B0602020204020303" pitchFamily="34" charset="-52"/>
              </a:rPr>
              <a:t>в первый месяц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C878C"/>
                </a:solidFill>
                <a:latin typeface="Futura PT Medium" panose="020B0602020204020303" pitchFamily="34" charset="-52"/>
              </a:rPr>
              <a:t>500 056 ₽ в месяц</a:t>
            </a:r>
          </a:p>
        </p:txBody>
      </p:sp>
      <p:pic>
        <p:nvPicPr>
          <p:cNvPr id="2" name="Изображение 1" descr="WhatsApp Image 2020-06-28 at 12.03.18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263" y="1440343"/>
            <a:ext cx="3417033" cy="455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80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0114961" y="5376331"/>
            <a:ext cx="1903992" cy="1330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1"/>
          <p:cNvSpPr txBox="1">
            <a:spLocks/>
          </p:cNvSpPr>
          <p:nvPr/>
        </p:nvSpPr>
        <p:spPr>
          <a:xfrm>
            <a:off x="1809750" y="272196"/>
            <a:ext cx="8572500" cy="98790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PT Bold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2462" y="3134700"/>
            <a:ext cx="2016000" cy="360000"/>
          </a:xfrm>
          <a:prstGeom prst="rect">
            <a:avLst/>
          </a:prstGeom>
          <a:noFill/>
          <a:ln>
            <a:solidFill>
              <a:srgbClr val="FED8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Futura PT Medium" panose="020B0602020204020303" pitchFamily="34" charset="-52"/>
              </a:rPr>
              <a:t>Блок: Маркетинг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15E1A13-16BE-4E30-9BA5-589D2AF171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62" y="1871023"/>
            <a:ext cx="900000" cy="90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AD35F9C-D73A-46C2-85DD-F840109D1D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433" y="1871023"/>
            <a:ext cx="900000" cy="9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0E06307-56AB-4DF6-AF50-98BD11DC58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04" y="1871023"/>
            <a:ext cx="900000" cy="90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815D308-7B62-48E2-9E24-AAA90381D4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995" y="1871023"/>
            <a:ext cx="900000" cy="900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47CAFB1-5994-475B-A75B-814C0A860770}"/>
              </a:ext>
            </a:extLst>
          </p:cNvPr>
          <p:cNvSpPr/>
          <p:nvPr/>
        </p:nvSpPr>
        <p:spPr>
          <a:xfrm>
            <a:off x="3415448" y="3134700"/>
            <a:ext cx="2016000" cy="360000"/>
          </a:xfrm>
          <a:prstGeom prst="rect">
            <a:avLst/>
          </a:prstGeom>
          <a:noFill/>
          <a:ln>
            <a:solidFill>
              <a:srgbClr val="FED8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Futura PT Medium" panose="020B0602020204020303" pitchFamily="34" charset="-52"/>
              </a:rPr>
              <a:t>Блок: Готовый </a:t>
            </a:r>
            <a:r>
              <a:rPr lang="ru-RU" sz="1600" dirty="0">
                <a:solidFill>
                  <a:schemeClr val="tx1"/>
                </a:solidFill>
                <a:latin typeface="Futura PT Medium" panose="020B0602020204020303" pitchFamily="34" charset="-52"/>
              </a:rPr>
              <a:t>бизнес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42952EFE-BE73-44D9-B6C4-40AD83F2C976}"/>
              </a:ext>
            </a:extLst>
          </p:cNvPr>
          <p:cNvSpPr/>
          <p:nvPr/>
        </p:nvSpPr>
        <p:spPr>
          <a:xfrm>
            <a:off x="6334634" y="3134700"/>
            <a:ext cx="2016000" cy="360000"/>
          </a:xfrm>
          <a:prstGeom prst="rect">
            <a:avLst/>
          </a:prstGeom>
          <a:noFill/>
          <a:ln>
            <a:solidFill>
              <a:srgbClr val="FED8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Futura PT Medium" panose="020B0602020204020303" pitchFamily="34" charset="-52"/>
              </a:rPr>
              <a:t>Блок: Обучение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17C23F6-2AB6-4D8E-A769-C8AAD6C3596D}"/>
              </a:ext>
            </a:extLst>
          </p:cNvPr>
          <p:cNvSpPr/>
          <p:nvPr/>
        </p:nvSpPr>
        <p:spPr>
          <a:xfrm>
            <a:off x="9499995" y="3134700"/>
            <a:ext cx="2052000" cy="360000"/>
          </a:xfrm>
          <a:prstGeom prst="rect">
            <a:avLst/>
          </a:prstGeom>
          <a:noFill/>
          <a:ln>
            <a:solidFill>
              <a:srgbClr val="FED8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Futura PT Medium" panose="020B0602020204020303" pitchFamily="34" charset="-52"/>
              </a:rPr>
              <a:t>Блок: Запуск бизнеса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C03C2C85-647D-4C06-8F7A-15CA586C55F1}"/>
              </a:ext>
            </a:extLst>
          </p:cNvPr>
          <p:cNvSpPr/>
          <p:nvPr/>
        </p:nvSpPr>
        <p:spPr>
          <a:xfrm>
            <a:off x="3038981" y="3754021"/>
            <a:ext cx="2768933" cy="2546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/>
                </a:solidFill>
              </a:rPr>
              <a:t>Пошаговая инструкция </a:t>
            </a:r>
            <a:r>
              <a:rPr lang="ru-RU" sz="1300" dirty="0" smtClean="0">
                <a:solidFill>
                  <a:schemeClr val="tx1"/>
                </a:solidFill>
              </a:rPr>
              <a:t/>
            </a:r>
            <a:br>
              <a:rPr lang="ru-RU" sz="1300" dirty="0" smtClean="0">
                <a:solidFill>
                  <a:schemeClr val="tx1"/>
                </a:solidFill>
              </a:rPr>
            </a:br>
            <a:r>
              <a:rPr lang="ru-RU" sz="1300" dirty="0" smtClean="0">
                <a:solidFill>
                  <a:schemeClr val="tx1"/>
                </a:solidFill>
              </a:rPr>
              <a:t>по </a:t>
            </a:r>
            <a:r>
              <a:rPr lang="ru-RU" sz="1300" dirty="0">
                <a:solidFill>
                  <a:schemeClr val="tx1"/>
                </a:solidFill>
              </a:rPr>
              <a:t>открытию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/>
                </a:solidFill>
              </a:rPr>
              <a:t>Личный менеджер </a:t>
            </a:r>
            <a:r>
              <a:rPr lang="ru-RU" sz="1300" dirty="0" smtClean="0">
                <a:solidFill>
                  <a:schemeClr val="tx1"/>
                </a:solidFill>
              </a:rPr>
              <a:t>24/7</a:t>
            </a:r>
            <a:br>
              <a:rPr lang="ru-RU" sz="1300" dirty="0" smtClean="0">
                <a:solidFill>
                  <a:schemeClr val="tx1"/>
                </a:solidFill>
              </a:rPr>
            </a:br>
            <a:r>
              <a:rPr lang="ru-RU" sz="1300" dirty="0" smtClean="0">
                <a:solidFill>
                  <a:schemeClr val="tx1"/>
                </a:solidFill>
              </a:rPr>
              <a:t>+ </a:t>
            </a:r>
            <a:r>
              <a:rPr lang="ru-RU" sz="1300" dirty="0">
                <a:solidFill>
                  <a:schemeClr val="tx1"/>
                </a:solidFill>
              </a:rPr>
              <a:t>консультации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/>
                </a:solidFill>
              </a:rPr>
              <a:t>Юридическая и </a:t>
            </a:r>
            <a:r>
              <a:rPr lang="ru-RU" sz="1300" dirty="0" smtClean="0">
                <a:solidFill>
                  <a:schemeClr val="tx1"/>
                </a:solidFill>
              </a:rPr>
              <a:t/>
            </a:r>
            <a:br>
              <a:rPr lang="ru-RU" sz="1300" dirty="0" smtClean="0">
                <a:solidFill>
                  <a:schemeClr val="tx1"/>
                </a:solidFill>
              </a:rPr>
            </a:br>
            <a:r>
              <a:rPr lang="ru-RU" sz="1300" dirty="0" smtClean="0">
                <a:solidFill>
                  <a:schemeClr val="tx1"/>
                </a:solidFill>
              </a:rPr>
              <a:t>бухгалтерская </a:t>
            </a:r>
            <a:r>
              <a:rPr lang="ru-RU" sz="1300" dirty="0">
                <a:solidFill>
                  <a:schemeClr val="tx1"/>
                </a:solidFill>
              </a:rPr>
              <a:t>поддержка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/>
                </a:solidFill>
              </a:rPr>
              <a:t>Готовый бизнес-план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D6ECB529-DAA3-4BC2-93A5-8876C2E31D95}"/>
              </a:ext>
            </a:extLst>
          </p:cNvPr>
          <p:cNvSpPr/>
          <p:nvPr/>
        </p:nvSpPr>
        <p:spPr>
          <a:xfrm>
            <a:off x="5948391" y="3754022"/>
            <a:ext cx="2808426" cy="2546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/>
                </a:solidFill>
              </a:rPr>
              <a:t>Постоянный доступ </a:t>
            </a:r>
            <a:r>
              <a:rPr lang="ru-RU" sz="1300" dirty="0" smtClean="0">
                <a:solidFill>
                  <a:schemeClr val="tx1"/>
                </a:solidFill>
              </a:rPr>
              <a:t/>
            </a:r>
            <a:br>
              <a:rPr lang="ru-RU" sz="1300" dirty="0" smtClean="0">
                <a:solidFill>
                  <a:schemeClr val="tx1"/>
                </a:solidFill>
              </a:rPr>
            </a:br>
            <a:r>
              <a:rPr lang="ru-RU" sz="1300" dirty="0" smtClean="0">
                <a:solidFill>
                  <a:schemeClr val="tx1"/>
                </a:solidFill>
              </a:rPr>
              <a:t>к </a:t>
            </a:r>
            <a:r>
              <a:rPr lang="ru-RU" sz="1300" dirty="0">
                <a:solidFill>
                  <a:schemeClr val="tx1"/>
                </a:solidFill>
              </a:rPr>
              <a:t>обновляемой базе знаний.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/>
                </a:solidFill>
              </a:rPr>
              <a:t>Обучающие </a:t>
            </a:r>
            <a:r>
              <a:rPr lang="ru-RU" sz="1300" dirty="0" err="1">
                <a:solidFill>
                  <a:schemeClr val="tx1"/>
                </a:solidFill>
              </a:rPr>
              <a:t>вебинары</a:t>
            </a:r>
            <a:r>
              <a:rPr lang="ru-RU" sz="1300" dirty="0">
                <a:solidFill>
                  <a:schemeClr val="tx1"/>
                </a:solidFill>
              </a:rPr>
              <a:t> </a:t>
            </a:r>
            <a:r>
              <a:rPr lang="ru-RU" sz="1300" dirty="0" smtClean="0">
                <a:solidFill>
                  <a:schemeClr val="tx1"/>
                </a:solidFill>
              </a:rPr>
              <a:t/>
            </a:r>
            <a:br>
              <a:rPr lang="ru-RU" sz="1300" dirty="0" smtClean="0">
                <a:solidFill>
                  <a:schemeClr val="tx1"/>
                </a:solidFill>
              </a:rPr>
            </a:br>
            <a:r>
              <a:rPr lang="ru-RU" sz="1300" dirty="0" smtClean="0">
                <a:solidFill>
                  <a:schemeClr val="tx1"/>
                </a:solidFill>
              </a:rPr>
              <a:t>для </a:t>
            </a:r>
            <a:r>
              <a:rPr lang="ru-RU" sz="1300" dirty="0">
                <a:solidFill>
                  <a:schemeClr val="tx1"/>
                </a:solidFill>
              </a:rPr>
              <a:t>партнеров и их сотрудников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/>
                </a:solidFill>
              </a:rPr>
              <a:t>Ежемесячные слёты партнеров</a:t>
            </a:r>
            <a:br>
              <a:rPr lang="ru-RU" sz="1300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с экспертами, спикерами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/>
                </a:solidFill>
              </a:rPr>
              <a:t>Еженедельные планерки </a:t>
            </a:r>
            <a:r>
              <a:rPr lang="ru-RU" sz="1300" dirty="0" smtClean="0">
                <a:solidFill>
                  <a:schemeClr val="tx1"/>
                </a:solidFill>
              </a:rPr>
              <a:t/>
            </a:r>
            <a:br>
              <a:rPr lang="ru-RU" sz="1300" dirty="0" smtClean="0">
                <a:solidFill>
                  <a:schemeClr val="tx1"/>
                </a:solidFill>
              </a:rPr>
            </a:br>
            <a:r>
              <a:rPr lang="ru-RU" sz="1300" dirty="0" smtClean="0">
                <a:solidFill>
                  <a:schemeClr val="tx1"/>
                </a:solidFill>
              </a:rPr>
              <a:t>со </a:t>
            </a:r>
            <a:r>
              <a:rPr lang="ru-RU" sz="1300" dirty="0">
                <a:solidFill>
                  <a:schemeClr val="tx1"/>
                </a:solidFill>
              </a:rPr>
              <a:t>всеми партнерами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7270C61E-7B2B-47A7-ABCB-D38D1085DF5A}"/>
              </a:ext>
            </a:extLst>
          </p:cNvPr>
          <p:cNvSpPr/>
          <p:nvPr/>
        </p:nvSpPr>
        <p:spPr>
          <a:xfrm>
            <a:off x="8915400" y="3754022"/>
            <a:ext cx="3228975" cy="2546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/>
                </a:solidFill>
              </a:rPr>
              <a:t>Инструкция к подбору помещения, согласование помещения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/>
                </a:solidFill>
              </a:rPr>
              <a:t>Инструкция </a:t>
            </a:r>
            <a:r>
              <a:rPr lang="ru-RU" sz="1300" dirty="0" smtClean="0">
                <a:solidFill>
                  <a:schemeClr val="tx1"/>
                </a:solidFill>
              </a:rPr>
              <a:t/>
            </a:r>
            <a:br>
              <a:rPr lang="ru-RU" sz="1300" dirty="0" smtClean="0">
                <a:solidFill>
                  <a:schemeClr val="tx1"/>
                </a:solidFill>
              </a:rPr>
            </a:br>
            <a:r>
              <a:rPr lang="ru-RU" sz="1300" dirty="0" smtClean="0">
                <a:solidFill>
                  <a:schemeClr val="tx1"/>
                </a:solidFill>
              </a:rPr>
              <a:t>по </a:t>
            </a:r>
            <a:r>
              <a:rPr lang="ru-RU" sz="1300" dirty="0">
                <a:solidFill>
                  <a:schemeClr val="tx1"/>
                </a:solidFill>
              </a:rPr>
              <a:t>подбору персонала </a:t>
            </a:r>
            <a:r>
              <a:rPr lang="ru-RU" sz="1300" dirty="0" smtClean="0">
                <a:solidFill>
                  <a:schemeClr val="tx1"/>
                </a:solidFill>
              </a:rPr>
              <a:t/>
            </a:r>
            <a:br>
              <a:rPr lang="ru-RU" sz="1300" dirty="0" smtClean="0">
                <a:solidFill>
                  <a:schemeClr val="tx1"/>
                </a:solidFill>
              </a:rPr>
            </a:br>
            <a:r>
              <a:rPr lang="ru-RU" sz="1300" dirty="0" smtClean="0">
                <a:solidFill>
                  <a:schemeClr val="tx1"/>
                </a:solidFill>
              </a:rPr>
              <a:t>+ </a:t>
            </a:r>
            <a:r>
              <a:rPr lang="ru-RU" sz="1300" dirty="0">
                <a:solidFill>
                  <a:schemeClr val="tx1"/>
                </a:solidFill>
              </a:rPr>
              <a:t>обучение и тестирование </a:t>
            </a:r>
            <a:r>
              <a:rPr lang="ru-RU" sz="1300" dirty="0" smtClean="0">
                <a:solidFill>
                  <a:schemeClr val="tx1"/>
                </a:solidFill>
              </a:rPr>
              <a:t/>
            </a:r>
            <a:br>
              <a:rPr lang="ru-RU" sz="1300" dirty="0" smtClean="0">
                <a:solidFill>
                  <a:schemeClr val="tx1"/>
                </a:solidFill>
              </a:rPr>
            </a:br>
            <a:r>
              <a:rPr lang="ru-RU" sz="1300" dirty="0" smtClean="0">
                <a:solidFill>
                  <a:schemeClr val="tx1"/>
                </a:solidFill>
              </a:rPr>
              <a:t>    персонала</a:t>
            </a:r>
            <a:endParaRPr lang="ru-RU" sz="13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/>
                </a:solidFill>
              </a:rPr>
              <a:t>Инструкция по привлечению </a:t>
            </a:r>
            <a:r>
              <a:rPr lang="ru-RU" sz="1300" dirty="0" smtClean="0">
                <a:solidFill>
                  <a:schemeClr val="tx1"/>
                </a:solidFill>
              </a:rPr>
              <a:t/>
            </a:r>
            <a:br>
              <a:rPr lang="ru-RU" sz="1300" dirty="0" smtClean="0">
                <a:solidFill>
                  <a:schemeClr val="tx1"/>
                </a:solidFill>
              </a:rPr>
            </a:br>
            <a:r>
              <a:rPr lang="ru-RU" sz="1300" dirty="0" smtClean="0">
                <a:solidFill>
                  <a:schemeClr val="tx1"/>
                </a:solidFill>
              </a:rPr>
              <a:t>инвестиций</a:t>
            </a:r>
            <a:endParaRPr lang="ru-RU" sz="13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/>
                </a:solidFill>
              </a:rPr>
              <a:t>Обучение по управлению </a:t>
            </a:r>
            <a:r>
              <a:rPr lang="ru-RU" sz="1300" dirty="0" smtClean="0">
                <a:solidFill>
                  <a:schemeClr val="tx1"/>
                </a:solidFill>
              </a:rPr>
              <a:t/>
            </a:r>
            <a:br>
              <a:rPr lang="ru-RU" sz="1300" dirty="0" smtClean="0">
                <a:solidFill>
                  <a:schemeClr val="tx1"/>
                </a:solidFill>
              </a:rPr>
            </a:br>
            <a:r>
              <a:rPr lang="ru-RU" sz="1300" dirty="0" smtClean="0">
                <a:solidFill>
                  <a:schemeClr val="tx1"/>
                </a:solidFill>
              </a:rPr>
              <a:t>персоналом </a:t>
            </a:r>
            <a:r>
              <a:rPr lang="ru-RU" sz="1300" dirty="0">
                <a:solidFill>
                  <a:schemeClr val="tx1"/>
                </a:solidFill>
              </a:rPr>
              <a:t>и проведению собеседований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/>
                </a:solidFill>
              </a:rPr>
              <a:t>Готовый «пакет» оборудования</a:t>
            </a:r>
            <a:br>
              <a:rPr lang="ru-RU" sz="1300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для салона, по выгодной цене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D8F2C9BC-616B-4C4D-9E32-C212C0763975}"/>
              </a:ext>
            </a:extLst>
          </p:cNvPr>
          <p:cNvSpPr/>
          <p:nvPr/>
        </p:nvSpPr>
        <p:spPr>
          <a:xfrm>
            <a:off x="215743" y="3658352"/>
            <a:ext cx="2729439" cy="2546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/>
                </a:solidFill>
              </a:rPr>
              <a:t>SММ-поддержка </a:t>
            </a:r>
            <a:r>
              <a:rPr lang="ru-RU" sz="1300" dirty="0" smtClean="0">
                <a:solidFill>
                  <a:schemeClr val="tx1"/>
                </a:solidFill>
              </a:rPr>
              <a:t/>
            </a:r>
            <a:br>
              <a:rPr lang="ru-RU" sz="1300" dirty="0" smtClean="0">
                <a:solidFill>
                  <a:schemeClr val="tx1"/>
                </a:solidFill>
              </a:rPr>
            </a:br>
            <a:r>
              <a:rPr lang="ru-RU" sz="1300" dirty="0" smtClean="0">
                <a:solidFill>
                  <a:schemeClr val="tx1"/>
                </a:solidFill>
              </a:rPr>
              <a:t>личного </a:t>
            </a:r>
            <a:r>
              <a:rPr lang="ru-RU" sz="1300" dirty="0">
                <a:solidFill>
                  <a:schemeClr val="tx1"/>
                </a:solidFill>
              </a:rPr>
              <a:t>бренда партнёра </a:t>
            </a:r>
            <a:r>
              <a:rPr lang="ru-RU" sz="1300" dirty="0" err="1">
                <a:solidFill>
                  <a:schemeClr val="tx1"/>
                </a:solidFill>
              </a:rPr>
              <a:t>Epilier</a:t>
            </a:r>
            <a:r>
              <a:rPr lang="ru-RU" sz="1300" dirty="0">
                <a:solidFill>
                  <a:schemeClr val="tx1"/>
                </a:solidFill>
              </a:rPr>
              <a:t> </a:t>
            </a:r>
            <a:r>
              <a:rPr lang="ru-RU" sz="1300" dirty="0" smtClean="0">
                <a:solidFill>
                  <a:schemeClr val="tx1"/>
                </a:solidFill>
              </a:rPr>
              <a:t/>
            </a:r>
            <a:br>
              <a:rPr lang="ru-RU" sz="1300" dirty="0" smtClean="0">
                <a:solidFill>
                  <a:schemeClr val="tx1"/>
                </a:solidFill>
              </a:rPr>
            </a:br>
            <a:r>
              <a:rPr lang="ru-RU" sz="1300" dirty="0" smtClean="0">
                <a:solidFill>
                  <a:schemeClr val="tx1"/>
                </a:solidFill>
              </a:rPr>
              <a:t>в </a:t>
            </a:r>
            <a:r>
              <a:rPr lang="ru-RU" sz="1300" dirty="0">
                <a:solidFill>
                  <a:schemeClr val="tx1"/>
                </a:solidFill>
              </a:rPr>
              <a:t>виде 30-дневной программы готовых постов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/>
                </a:solidFill>
              </a:rPr>
              <a:t>Оформленный аккаунт </a:t>
            </a:r>
            <a:r>
              <a:rPr lang="ru-RU" sz="1300" dirty="0" err="1">
                <a:solidFill>
                  <a:schemeClr val="tx1"/>
                </a:solidFill>
              </a:rPr>
              <a:t>Instagram</a:t>
            </a:r>
            <a:r>
              <a:rPr lang="ru-RU" sz="1300" dirty="0">
                <a:solidFill>
                  <a:schemeClr val="tx1"/>
                </a:solidFill>
              </a:rPr>
              <a:t> </a:t>
            </a:r>
            <a:br>
              <a:rPr lang="ru-RU" sz="1300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с 9-ю актуальными постами,</a:t>
            </a:r>
            <a:br>
              <a:rPr lang="ru-RU" sz="1300" dirty="0">
                <a:solidFill>
                  <a:schemeClr val="tx1"/>
                </a:solidFill>
              </a:rPr>
            </a:br>
            <a:r>
              <a:rPr lang="ru-RU" sz="1300" dirty="0">
                <a:solidFill>
                  <a:schemeClr val="tx1"/>
                </a:solidFill>
              </a:rPr>
              <a:t>+ группа ВК.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/>
                </a:solidFill>
              </a:rPr>
              <a:t>Маркетинговая стратегия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tx1"/>
                </a:solidFill>
              </a:rPr>
              <a:t>50 </a:t>
            </a:r>
            <a:r>
              <a:rPr lang="ru-RU" sz="1300" dirty="0">
                <a:solidFill>
                  <a:schemeClr val="tx1"/>
                </a:solidFill>
              </a:rPr>
              <a:t>первых </a:t>
            </a:r>
            <a:r>
              <a:rPr lang="ru-RU" sz="1300" dirty="0" err="1" smtClean="0">
                <a:solidFill>
                  <a:schemeClr val="tx1"/>
                </a:solidFill>
              </a:rPr>
              <a:t>лидов</a:t>
            </a:r>
            <a:endParaRPr lang="ru-RU" sz="1300" dirty="0" smtClean="0">
              <a:solidFill>
                <a:schemeClr val="tx1"/>
              </a:solidFill>
            </a:endParaRPr>
          </a:p>
          <a:p>
            <a:endParaRPr lang="ru-RU" sz="1300" dirty="0">
              <a:solidFill>
                <a:schemeClr val="tx1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2" y="169197"/>
            <a:ext cx="958095" cy="108000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-518162" y="149753"/>
            <a:ext cx="9059045" cy="1046480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1"/>
          <p:cNvSpPr txBox="1">
            <a:spLocks/>
          </p:cNvSpPr>
          <p:nvPr/>
        </p:nvSpPr>
        <p:spPr>
          <a:xfrm>
            <a:off x="-1" y="178795"/>
            <a:ext cx="8540885" cy="98790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ru-RU" sz="3200" dirty="0">
                <a:solidFill>
                  <a:prstClr val="black"/>
                </a:solidFill>
                <a:latin typeface="Futura PT Bold"/>
              </a:rPr>
              <a:t>ПОЧЕМУ ВЫБИРАЮТ ИМЕННО НАС?</a:t>
            </a:r>
            <a:endParaRPr lang="ru-RU" dirty="0">
              <a:solidFill>
                <a:prstClr val="black"/>
              </a:solidFill>
              <a:latin typeface="Futura PT Bold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07" y="321597"/>
            <a:ext cx="95809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8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473700" y="5708972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Futura PT Medium" panose="020B0602020204020303" pitchFamily="34" charset="-52"/>
              </a:rPr>
              <a:t>Карта развития </a:t>
            </a:r>
            <a:r>
              <a:rPr lang="en-US" dirty="0" smtClean="0">
                <a:latin typeface="Futura PT Medium" panose="020B0602020204020303" pitchFamily="34" charset="-52"/>
              </a:rPr>
              <a:t>c </a:t>
            </a:r>
            <a:r>
              <a:rPr lang="en-US" dirty="0">
                <a:latin typeface="Futura PT Medium" panose="020B0602020204020303" pitchFamily="34" charset="-52"/>
              </a:rPr>
              <a:t>EPILIER</a:t>
            </a:r>
            <a:r>
              <a:rPr lang="en-US" dirty="0" smtClean="0">
                <a:latin typeface="Futura PT Medium" panose="020B0602020204020303" pitchFamily="34" charset="-52"/>
              </a:rPr>
              <a:t>  </a:t>
            </a:r>
            <a:r>
              <a:rPr lang="ru-RU" dirty="0" smtClean="0">
                <a:latin typeface="Futura PT Medium" panose="020B0602020204020303" pitchFamily="34" charset="-52"/>
              </a:rPr>
              <a:t> </a:t>
            </a:r>
            <a:endParaRPr lang="ru-RU" dirty="0">
              <a:latin typeface="Futura PT Medium" panose="020B0602020204020303" pitchFamily="34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239" y="1780538"/>
            <a:ext cx="6373444" cy="3600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518162" y="149753"/>
            <a:ext cx="9944460" cy="1046480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1"/>
          <p:cNvSpPr txBox="1">
            <a:spLocks/>
          </p:cNvSpPr>
          <p:nvPr/>
        </p:nvSpPr>
        <p:spPr>
          <a:xfrm>
            <a:off x="-1" y="178795"/>
            <a:ext cx="9465575" cy="98790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3200" dirty="0" smtClean="0">
                <a:solidFill>
                  <a:prstClr val="black"/>
                </a:solidFill>
                <a:latin typeface="Futura PT Bold"/>
              </a:rPr>
              <a:t>EPILIER/</a:t>
            </a:r>
            <a:r>
              <a:rPr lang="en-US" sz="3200" dirty="0" smtClean="0">
                <a:solidFill>
                  <a:prstClr val="black"/>
                </a:solidFill>
                <a:latin typeface="Futura PT Bold"/>
              </a:rPr>
              <a:t>DPSP STUDIO</a:t>
            </a:r>
            <a:r>
              <a:rPr lang="ru-RU" sz="3200" dirty="0" smtClean="0">
                <a:solidFill>
                  <a:prstClr val="black"/>
                </a:solidFill>
                <a:latin typeface="Futura PT Bold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Futura PT Bold"/>
              </a:rPr>
              <a:t>ОТКРЫТ В </a:t>
            </a:r>
            <a:r>
              <a:rPr lang="en-US" sz="3200" dirty="0" smtClean="0">
                <a:solidFill>
                  <a:prstClr val="black"/>
                </a:solidFill>
                <a:latin typeface="Futura PT Bold"/>
              </a:rPr>
              <a:t>34 </a:t>
            </a:r>
            <a:r>
              <a:rPr lang="ru-RU" sz="3200" dirty="0" smtClean="0">
                <a:solidFill>
                  <a:prstClr val="black"/>
                </a:solidFill>
                <a:latin typeface="Futura PT Bold"/>
              </a:rPr>
              <a:t>ГОРОДАХ</a:t>
            </a:r>
            <a:endParaRPr lang="ru-RU" sz="3200" dirty="0">
              <a:solidFill>
                <a:prstClr val="black"/>
              </a:solidFill>
              <a:latin typeface="Futura PT Bold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9867" y="1366439"/>
            <a:ext cx="6951895" cy="526298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 smtClean="0"/>
              <a:t>Москва </a:t>
            </a: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 smtClean="0"/>
              <a:t>Химки</a:t>
            </a: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 smtClean="0"/>
              <a:t>Мытищи</a:t>
            </a:r>
            <a:endParaRPr lang="ru-RU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Екатеринбург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Казань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 smtClean="0"/>
              <a:t>Красноярск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 smtClean="0"/>
              <a:t>Краснодар</a:t>
            </a:r>
            <a:endParaRPr lang="ru-RU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 smtClean="0"/>
              <a:t>Новосибирск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 smtClean="0"/>
              <a:t>Нижний Новгород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 smtClean="0"/>
              <a:t>Ростов на Дону</a:t>
            </a:r>
            <a:endParaRPr lang="ru-RU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 smtClean="0"/>
              <a:t>Рязань</a:t>
            </a:r>
            <a:endParaRPr lang="ru-RU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Самара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 smtClean="0"/>
              <a:t>Саров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 smtClean="0"/>
              <a:t>Серов</a:t>
            </a:r>
            <a:endParaRPr lang="ru-RU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Тюмень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Тобольск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 smtClean="0"/>
              <a:t>Казахстан, </a:t>
            </a:r>
            <a:r>
              <a:rPr lang="ru-RU" sz="1600" dirty="0" err="1" smtClean="0"/>
              <a:t>Актобе</a:t>
            </a:r>
            <a:r>
              <a:rPr lang="ru-RU" sz="1600" dirty="0" smtClean="0"/>
              <a:t>, Нурсултан, Алма-Аты</a:t>
            </a:r>
            <a:endParaRPr lang="ru-RU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 smtClean="0"/>
              <a:t>Челябинск</a:t>
            </a:r>
            <a:endParaRPr lang="ru-RU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 smtClean="0"/>
              <a:t>Уфа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 smtClean="0"/>
              <a:t>Ярославль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 smtClean="0"/>
              <a:t>Иваново </a:t>
            </a:r>
            <a:r>
              <a:rPr lang="ru-RU" sz="1600" dirty="0" smtClean="0"/>
              <a:t>и </a:t>
            </a:r>
            <a:r>
              <a:rPr lang="ru-RU" sz="1600" dirty="0" err="1" smtClean="0"/>
              <a:t>тд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40507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09118" y="5579918"/>
            <a:ext cx="1402773" cy="1153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518162" y="149753"/>
            <a:ext cx="8087362" cy="1046480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-1" y="178795"/>
            <a:ext cx="7711441" cy="98790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3200" dirty="0" smtClean="0">
                <a:solidFill>
                  <a:prstClr val="black"/>
                </a:solidFill>
                <a:latin typeface="Futura PT Bold"/>
              </a:rPr>
              <a:t>	ЦИФРЫ ПАРТНЁРОВ EPILIER</a:t>
            </a:r>
            <a:endParaRPr lang="ru-RU" sz="3200" dirty="0">
              <a:solidFill>
                <a:prstClr val="black"/>
              </a:solidFill>
              <a:latin typeface="Futura PT Bold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07" y="321597"/>
            <a:ext cx="958095" cy="1080000"/>
          </a:xfrm>
          <a:prstGeom prst="rect">
            <a:avLst/>
          </a:prstGeom>
        </p:spPr>
      </p:pic>
      <p:pic>
        <p:nvPicPr>
          <p:cNvPr id="3" name="Изображение 2" descr="Снимок экрана 2020-04-24 в 20.10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6" y="1481135"/>
            <a:ext cx="10847413" cy="530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55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0200" r="2619" b="38048"/>
          <a:stretch/>
        </p:blipFill>
        <p:spPr>
          <a:xfrm>
            <a:off x="116639" y="4444580"/>
            <a:ext cx="10097875" cy="2176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10788" r="19420" b="29536"/>
          <a:stretch/>
        </p:blipFill>
        <p:spPr>
          <a:xfrm>
            <a:off x="142559" y="1133375"/>
            <a:ext cx="7374254" cy="3272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807200" y="213359"/>
            <a:ext cx="5674360" cy="1046480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1"/>
          <p:cNvSpPr txBox="1">
            <a:spLocks/>
          </p:cNvSpPr>
          <p:nvPr/>
        </p:nvSpPr>
        <p:spPr>
          <a:xfrm>
            <a:off x="7238570" y="242649"/>
            <a:ext cx="4465750" cy="98790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smtClean="0">
                <a:latin typeface="+mj-lt"/>
              </a:rPr>
              <a:t>PNL,</a:t>
            </a:r>
            <a:r>
              <a:rPr lang="ru-RU" sz="3200" dirty="0" smtClean="0">
                <a:latin typeface="+mj-lt"/>
              </a:rPr>
              <a:t> </a:t>
            </a:r>
          </a:p>
          <a:p>
            <a:pPr marL="0" indent="0" algn="ctr">
              <a:buNone/>
            </a:pPr>
            <a:r>
              <a:rPr lang="ru-RU" sz="3200" dirty="0" smtClean="0">
                <a:latin typeface="+mj-lt"/>
              </a:rPr>
              <a:t>ПЛАН РАЗВИТИЯ</a:t>
            </a:r>
            <a:endParaRPr lang="ru-RU" dirty="0" smtClean="0">
              <a:latin typeface="+mj-lt"/>
            </a:endParaRPr>
          </a:p>
        </p:txBody>
      </p:sp>
      <p:pic>
        <p:nvPicPr>
          <p:cNvPr id="2" name="Изображение 1" descr="Снимок экрана 2020-04-24 в 11.33.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502"/>
            <a:ext cx="7529686" cy="3778484"/>
          </a:xfrm>
          <a:prstGeom prst="rect">
            <a:avLst/>
          </a:prstGeom>
        </p:spPr>
      </p:pic>
      <p:pic>
        <p:nvPicPr>
          <p:cNvPr id="3" name="Изображение 2" descr="Снимок экрана 2020-04-24 в 11.31.4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6126"/>
            <a:ext cx="10225408" cy="23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17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10788" r="19420" b="29536"/>
          <a:stretch/>
        </p:blipFill>
        <p:spPr>
          <a:xfrm>
            <a:off x="1531538" y="1"/>
            <a:ext cx="4306112" cy="6586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815971" y="213358"/>
            <a:ext cx="4045454" cy="1554337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1"/>
          <p:cNvSpPr txBox="1">
            <a:spLocks/>
          </p:cNvSpPr>
          <p:nvPr/>
        </p:nvSpPr>
        <p:spPr>
          <a:xfrm>
            <a:off x="7815971" y="242650"/>
            <a:ext cx="4032361" cy="148576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latin typeface="+mj-lt"/>
              </a:rPr>
              <a:t>P&amp;</a:t>
            </a:r>
            <a:r>
              <a:rPr lang="en-US" sz="3200" dirty="0" smtClean="0">
                <a:latin typeface="+mj-lt"/>
              </a:rPr>
              <a:t>L</a:t>
            </a:r>
            <a:r>
              <a:rPr lang="ru-RU" sz="3200" dirty="0" smtClean="0">
                <a:latin typeface="+mj-lt"/>
              </a:rPr>
              <a:t/>
            </a:r>
            <a:br>
              <a:rPr lang="ru-RU" sz="3200" dirty="0" smtClean="0">
                <a:latin typeface="+mj-lt"/>
              </a:rPr>
            </a:br>
            <a:r>
              <a:rPr lang="ru-RU" sz="3200" dirty="0" smtClean="0">
                <a:latin typeface="+mj-lt"/>
              </a:rPr>
              <a:t>Статьи расхода и дохода</a:t>
            </a:r>
          </a:p>
        </p:txBody>
      </p:sp>
      <p:pic>
        <p:nvPicPr>
          <p:cNvPr id="7" name="Изображение 6" descr="Снимок экрана 2020-06-07 в 9.09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247" y="0"/>
            <a:ext cx="4084729" cy="669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8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807200" y="213359"/>
            <a:ext cx="5674360" cy="1046480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1"/>
          <p:cNvSpPr txBox="1">
            <a:spLocks/>
          </p:cNvSpPr>
          <p:nvPr/>
        </p:nvSpPr>
        <p:spPr>
          <a:xfrm>
            <a:off x="7238570" y="242649"/>
            <a:ext cx="4465750" cy="98790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dirty="0" smtClean="0">
                <a:latin typeface="+mj-lt"/>
              </a:rPr>
              <a:t>ВРЕМЯ ОТКРЫТИЯ</a:t>
            </a:r>
            <a:endParaRPr lang="ru-RU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238" y="2863709"/>
            <a:ext cx="7140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 ОТКРЫВЫЕМСЯ ОТ 2-Х НЕДЕЛЬ ДО МЕСЯЦА </a:t>
            </a:r>
            <a:br>
              <a:rPr lang="ru-RU" dirty="0" smtClean="0"/>
            </a:br>
            <a:r>
              <a:rPr lang="ru-RU" dirty="0" smtClean="0"/>
              <a:t>2. МОЖЕМ РАБОТАТЬ УЖЕ ВО ВРЕМЯ КАРАНТИНА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6787" y="2685233"/>
            <a:ext cx="7879454" cy="2627529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екст 1"/>
          <p:cNvSpPr txBox="1">
            <a:spLocks/>
          </p:cNvSpPr>
          <p:nvPr/>
        </p:nvSpPr>
        <p:spPr>
          <a:xfrm>
            <a:off x="194398" y="2824835"/>
            <a:ext cx="7801843" cy="2474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ru-RU" dirty="0" smtClean="0">
                <a:latin typeface="+mj-lt"/>
              </a:rPr>
              <a:t>ОТ 2-Х НЕДЕЛЬ ДО МЕСЯЦА</a:t>
            </a:r>
            <a:br>
              <a:rPr lang="ru-RU" dirty="0" smtClean="0">
                <a:latin typeface="+mj-lt"/>
              </a:rPr>
            </a:br>
            <a:endParaRPr lang="ru-RU" dirty="0" smtClean="0">
              <a:latin typeface="+mj-lt"/>
            </a:endParaRPr>
          </a:p>
          <a:p>
            <a:pPr marL="0" indent="0">
              <a:buNone/>
            </a:pPr>
            <a:r>
              <a:rPr lang="ru-RU" dirty="0" smtClean="0">
                <a:latin typeface="+mj-lt"/>
              </a:rPr>
              <a:t>2.  МОЖЕМ РАБОТАТЬ ВО ВРЕМЯ КАРАНТИНА</a:t>
            </a:r>
          </a:p>
        </p:txBody>
      </p:sp>
    </p:spTree>
    <p:extLst>
      <p:ext uri="{BB962C8B-B14F-4D97-AF65-F5344CB8AC3E}">
        <p14:creationId xmlns:p14="http://schemas.microsoft.com/office/powerpoint/2010/main" val="4087798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807200" y="213359"/>
            <a:ext cx="5674360" cy="1046480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1"/>
          <p:cNvSpPr txBox="1">
            <a:spLocks/>
          </p:cNvSpPr>
          <p:nvPr/>
        </p:nvSpPr>
        <p:spPr>
          <a:xfrm>
            <a:off x="7238570" y="242649"/>
            <a:ext cx="4465750" cy="98790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dirty="0" smtClean="0">
                <a:latin typeface="+mj-lt"/>
              </a:rPr>
              <a:t>КЛИЕНТЫ</a:t>
            </a:r>
            <a:endParaRPr lang="ru-RU" dirty="0" smtClean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5327" y="2815217"/>
            <a:ext cx="5014267" cy="3587765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Изображение 1" descr="Снимок экрана 2020-06-07 в 8.48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6" y="2752475"/>
            <a:ext cx="5003800" cy="36449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200644" y="1505813"/>
            <a:ext cx="4582228" cy="3574671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113257" y="3234227"/>
            <a:ext cx="3318043" cy="2854500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Изображение 3" descr="Снимок экрана 2020-06-07 в 8.48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81" y="3246320"/>
            <a:ext cx="3927096" cy="2814069"/>
          </a:xfrm>
          <a:prstGeom prst="rect">
            <a:avLst/>
          </a:prstGeom>
        </p:spPr>
      </p:pic>
      <p:pic>
        <p:nvPicPr>
          <p:cNvPr id="5" name="Изображение 4" descr="Снимок экрана 2020-06-07 в 8.47.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40" y="1512482"/>
            <a:ext cx="4604440" cy="355631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30271" y="1229965"/>
            <a:ext cx="5674360" cy="1401936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0000"/>
                </a:solidFill>
              </a:rPr>
              <a:t>1. ИНСТАГРАМ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2. ВНУТРЕННИЙ МАРКЕТИНГ (САРАФАН): КУПОНЫ, КАРТЫ ВОЗМОЖНОСТЕЙ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3. </a:t>
            </a:r>
            <a:r>
              <a:rPr lang="ru-RU" dirty="0" smtClean="0">
                <a:solidFill>
                  <a:srgbClr val="000000"/>
                </a:solidFill>
              </a:rPr>
              <a:t>ПРОМОУТЕРЫ и </a:t>
            </a:r>
            <a:r>
              <a:rPr lang="ru-RU" dirty="0" err="1" smtClean="0">
                <a:solidFill>
                  <a:srgbClr val="000000"/>
                </a:solidFill>
              </a:rPr>
              <a:t>тд</a:t>
            </a:r>
            <a:r>
              <a:rPr lang="ru-RU" dirty="0" smtClean="0">
                <a:solidFill>
                  <a:srgbClr val="000000"/>
                </a:solidFill>
              </a:rPr>
              <a:t/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b="1" dirty="0" smtClean="0">
                <a:solidFill>
                  <a:srgbClr val="000000"/>
                </a:solidFill>
              </a:rPr>
              <a:t>ПОЛНЫЙ МАРКЕТИНГОВЫЙ ПЛАН</a:t>
            </a:r>
            <a:endParaRPr lang="ru-RU" sz="11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80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807200" y="213359"/>
            <a:ext cx="5674360" cy="1046480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1"/>
          <p:cNvSpPr txBox="1">
            <a:spLocks/>
          </p:cNvSpPr>
          <p:nvPr/>
        </p:nvSpPr>
        <p:spPr>
          <a:xfrm>
            <a:off x="7238570" y="242649"/>
            <a:ext cx="4465750" cy="98790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dirty="0" smtClean="0">
                <a:latin typeface="+mj-lt"/>
              </a:rPr>
              <a:t>КЛИЕНТЫ</a:t>
            </a:r>
            <a:endParaRPr lang="ru-RU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238" y="2863709"/>
            <a:ext cx="7140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 ОТКРЫВЫЕМСЯ ОТ 2-Х НЕДЕЛЬ ДО МЕСЯЦА </a:t>
            </a:r>
            <a:br>
              <a:rPr lang="ru-RU" dirty="0" smtClean="0"/>
            </a:br>
            <a:r>
              <a:rPr lang="ru-RU" dirty="0" smtClean="0"/>
              <a:t>2. МОЖЕМ РАБОТАТЬ УЖЕ ВО ВРЕМЯ КАРАНТИНА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6787" y="2228769"/>
            <a:ext cx="8890564" cy="4278966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екст 1"/>
          <p:cNvSpPr txBox="1">
            <a:spLocks/>
          </p:cNvSpPr>
          <p:nvPr/>
        </p:nvSpPr>
        <p:spPr>
          <a:xfrm>
            <a:off x="194398" y="2824835"/>
            <a:ext cx="7801843" cy="24749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ru-RU" dirty="0" smtClean="0">
                <a:latin typeface="+mj-lt"/>
              </a:rPr>
              <a:t>ТАРГЕТ ИНСТАГРАМ, ВК</a:t>
            </a:r>
          </a:p>
          <a:p>
            <a:pPr marL="514350" indent="-514350">
              <a:buAutoNum type="arabicPeriod" startAt="2"/>
            </a:pPr>
            <a:r>
              <a:rPr lang="ru-RU" dirty="0" smtClean="0">
                <a:latin typeface="+mj-lt"/>
              </a:rPr>
              <a:t>ПАРТНЕРКА</a:t>
            </a:r>
          </a:p>
          <a:p>
            <a:pPr marL="514350" indent="-514350">
              <a:buAutoNum type="arabicPeriod" startAt="2"/>
            </a:pPr>
            <a:r>
              <a:rPr lang="ru-RU" dirty="0" smtClean="0">
                <a:latin typeface="+mj-lt"/>
              </a:rPr>
              <a:t>ВНУТРЕННИЙ МАРКЕТИНГ</a:t>
            </a:r>
          </a:p>
          <a:p>
            <a:pPr marL="514350" indent="-514350">
              <a:buAutoNum type="arabicPeriod" startAt="2"/>
            </a:pPr>
            <a:r>
              <a:rPr lang="ru-RU" dirty="0" smtClean="0">
                <a:latin typeface="+mj-lt"/>
              </a:rPr>
              <a:t>САРАФАН </a:t>
            </a:r>
          </a:p>
          <a:p>
            <a:pPr marL="514350" indent="-514350">
              <a:buAutoNum type="arabicPeriod" startAt="2"/>
            </a:pPr>
            <a:endParaRPr lang="ru-RU" dirty="0">
              <a:latin typeface="+mj-lt"/>
            </a:endParaRP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ROMI</a:t>
            </a:r>
            <a:r>
              <a:rPr lang="ru-RU" dirty="0" smtClean="0">
                <a:latin typeface="+mj-lt"/>
              </a:rPr>
              <a:t>: 3,5</a:t>
            </a:r>
            <a:endParaRPr lang="ru-RU" dirty="0">
              <a:latin typeface="+mj-lt"/>
            </a:endParaRPr>
          </a:p>
          <a:p>
            <a:pPr marL="0" indent="0">
              <a:buNone/>
            </a:pPr>
            <a:endParaRPr lang="ru-RU" dirty="0" smtClean="0">
              <a:latin typeface="+mj-lt"/>
            </a:endParaRPr>
          </a:p>
        </p:txBody>
      </p:sp>
      <p:pic>
        <p:nvPicPr>
          <p:cNvPr id="2" name="Изображение 1" descr="Снимок экрана 2020-06-07 в 8.44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" y="1335590"/>
            <a:ext cx="8986655" cy="521238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112089" y="2172734"/>
            <a:ext cx="3079911" cy="1454313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0000"/>
                </a:solidFill>
              </a:rPr>
              <a:t>ВОРОНКА.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ИНТЕРЕГРАЦИЯ АМО СО ВСЕМИ КАНАЛАМИ ТРАФИКА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551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sun1-92.userapi.com/c844720/v844720151/1b974/L1RcbD6zaTA.jpg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9" r="2193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096000" y="436265"/>
            <a:ext cx="60907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36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utura PT Bold"/>
                <a:ea typeface="+mn-ea"/>
                <a:cs typeface="+mn-cs"/>
              </a:rPr>
              <a:t>ВЕРОНИКА РАТАНОВА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utura PT Light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65315" y="1234280"/>
            <a:ext cx="6702885" cy="432595"/>
          </a:xfrm>
          <a:prstGeom prst="rect">
            <a:avLst/>
          </a:prstGeom>
          <a:solidFill>
            <a:srgbClr val="FFC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Medium" panose="020B0602020204020303" pitchFamily="34" charset="-52"/>
              </a:rPr>
              <a:t> Основатель сети </a:t>
            </a:r>
            <a:r>
              <a:rPr lang="ru-RU" sz="2000" noProof="0" dirty="0">
                <a:solidFill>
                  <a:prstClr val="black"/>
                </a:solidFill>
                <a:latin typeface="Futura PT Medium" panose="020B0602020204020303" pitchFamily="34" charset="-52"/>
              </a:rPr>
              <a:t>с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Medium" panose="020B0602020204020303" pitchFamily="34" charset="-52"/>
              </a:rPr>
              <a:t>тудий косметических услуг «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Medium" panose="020B0602020204020303" pitchFamily="34" charset="-52"/>
              </a:rPr>
              <a:t>Epilier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Medium" panose="020B0602020204020303" pitchFamily="34" charset="-52"/>
              </a:rPr>
              <a:t>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943806" y="1898635"/>
            <a:ext cx="6242962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Medium" panose="020B0602020204020303" pitchFamily="34" charset="-52"/>
                <a:ea typeface="+mn-ea"/>
                <a:cs typeface="+mn-cs"/>
              </a:rPr>
              <a:t>Мастер спорта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Medium" panose="020B0602020204020303" pitchFamily="34" charset="-52"/>
                <a:ea typeface="+mn-ea"/>
                <a:cs typeface="+mn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Medium" panose="020B0602020204020303" pitchFamily="34" charset="-52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Light"/>
                <a:ea typeface="+mn-ea"/>
                <a:cs typeface="+mn-cs"/>
              </a:rPr>
              <a:t>международного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Light"/>
                <a:ea typeface="+mn-ea"/>
                <a:cs typeface="+mn-cs"/>
              </a:rPr>
              <a:t>класса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Light"/>
                <a:ea typeface="+mn-ea"/>
                <a:cs typeface="+mn-cs"/>
              </a:rPr>
              <a:t>по акробатике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Medium" panose="020B0602020204020303" pitchFamily="34" charset="-52"/>
                <a:ea typeface="+mn-ea"/>
                <a:cs typeface="+mn-cs"/>
              </a:rPr>
              <a:t>Мастер спорта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Light"/>
                <a:ea typeface="+mn-ea"/>
                <a:cs typeface="+mn-cs"/>
              </a:rPr>
              <a:t>по плаванию и велотуризму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PT Ligh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Medium" panose="020B0602020204020303" pitchFamily="34" charset="-52"/>
                <a:ea typeface="+mn-ea"/>
                <a:cs typeface="+mn-cs"/>
              </a:rPr>
              <a:t>Кандидат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Medium" panose="020B0602020204020303" pitchFamily="34" charset="-52"/>
                <a:ea typeface="+mn-ea"/>
                <a:cs typeface="+mn-cs"/>
              </a:rPr>
              <a:t>физико-математических наук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PT Medium" panose="020B0602020204020303" pitchFamily="34" charset="-52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Medium" panose="020B0602020204020303" pitchFamily="34" charset="-52"/>
                <a:ea typeface="+mn-ea"/>
                <a:cs typeface="+mn-cs"/>
              </a:rPr>
              <a:t>Доцент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PT Medium" panose="020B0602020204020303" pitchFamily="34" charset="-52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Medium" panose="020B0602020204020303" pitchFamily="34" charset="-52"/>
                <a:ea typeface="+mn-ea"/>
                <a:cs typeface="+mn-cs"/>
              </a:rPr>
              <a:t>Более 10 лет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Light"/>
                <a:ea typeface="+mn-ea"/>
                <a:cs typeface="+mn-cs"/>
              </a:rPr>
              <a:t> в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Light"/>
                <a:ea typeface="+mn-ea"/>
                <a:cs typeface="+mn-cs"/>
              </a:rPr>
              <a:t>продажах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Light"/>
                <a:ea typeface="+mn-ea"/>
                <a:cs typeface="+mn-cs"/>
              </a:rPr>
              <a:t>Опыт в преподавании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Medium" panose="020B0602020204020303" pitchFamily="34" charset="-52"/>
                <a:ea typeface="+mn-ea"/>
                <a:cs typeface="+mn-cs"/>
              </a:rPr>
              <a:t>10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Medium" panose="020B0602020204020303" pitchFamily="34" charset="-52"/>
                <a:ea typeface="+mn-ea"/>
                <a:cs typeface="+mn-cs"/>
              </a:rPr>
              <a:t>лет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Medium" panose="020B0602020204020303" pitchFamily="34" charset="-52"/>
                <a:ea typeface="+mn-ea"/>
                <a:cs typeface="+mn-cs"/>
              </a:rPr>
              <a:t>6 лет ТОП-менеджер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Light"/>
                <a:ea typeface="+mn-ea"/>
                <a:cs typeface="+mn-cs"/>
              </a:rPr>
              <a:t>ведущих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Light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Light"/>
                <a:ea typeface="+mn-ea"/>
                <a:cs typeface="+mn-cs"/>
              </a:rPr>
              <a:t>FMCG Российских компаниях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Medium" panose="020B0602020204020303" pitchFamily="34" charset="-52"/>
                <a:ea typeface="+mn-ea"/>
                <a:cs typeface="+mn-cs"/>
              </a:rPr>
              <a:t>Партнёр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Ligh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Light"/>
                <a:ea typeface="+mn-ea"/>
                <a:cs typeface="+mn-cs"/>
              </a:rPr>
              <a:t>Аяза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PT Light"/>
                <a:ea typeface="+mn-ea"/>
                <a:cs typeface="+mn-cs"/>
              </a:rPr>
              <a:t> Шабутдинова</a:t>
            </a:r>
          </a:p>
        </p:txBody>
      </p:sp>
    </p:spTree>
    <p:extLst>
      <p:ext uri="{BB962C8B-B14F-4D97-AF65-F5344CB8AC3E}">
        <p14:creationId xmlns:p14="http://schemas.microsoft.com/office/powerpoint/2010/main" val="1955890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0200" r="2619" b="38048"/>
          <a:stretch/>
        </p:blipFill>
        <p:spPr>
          <a:xfrm>
            <a:off x="116639" y="1684536"/>
            <a:ext cx="10698941" cy="4016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807200" y="213359"/>
            <a:ext cx="5674360" cy="1046480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1"/>
          <p:cNvSpPr txBox="1">
            <a:spLocks/>
          </p:cNvSpPr>
          <p:nvPr/>
        </p:nvSpPr>
        <p:spPr>
          <a:xfrm>
            <a:off x="7238570" y="242649"/>
            <a:ext cx="4465750" cy="98790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>
                <a:latin typeface="+mj-lt"/>
              </a:rPr>
              <a:t>ФАКТИЧЕСКИЙ ЗАРАБОТОК</a:t>
            </a:r>
          </a:p>
        </p:txBody>
      </p:sp>
      <p:pic>
        <p:nvPicPr>
          <p:cNvPr id="3" name="Изображение 2" descr="Снимок экрана 2020-04-24 в 11.31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8" y="1762283"/>
            <a:ext cx="10678931" cy="396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8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0200" r="2619" b="38048"/>
          <a:stretch/>
        </p:blipFill>
        <p:spPr>
          <a:xfrm>
            <a:off x="116639" y="1593830"/>
            <a:ext cx="10097875" cy="456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807199" y="0"/>
            <a:ext cx="5686117" cy="1503123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1"/>
          <p:cNvSpPr txBox="1">
            <a:spLocks/>
          </p:cNvSpPr>
          <p:nvPr/>
        </p:nvSpPr>
        <p:spPr>
          <a:xfrm>
            <a:off x="7238570" y="242649"/>
            <a:ext cx="4465750" cy="98790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dirty="0" smtClean="0">
                <a:latin typeface="+mj-lt"/>
              </a:rPr>
              <a:t>ЗАРАБОТОК ИНВЕСТОРА С ДОЛЕЙ 50%</a:t>
            </a:r>
            <a:endParaRPr lang="ru-RU" dirty="0" smtClean="0">
              <a:latin typeface="+mj-lt"/>
            </a:endParaRPr>
          </a:p>
        </p:txBody>
      </p:sp>
      <p:pic>
        <p:nvPicPr>
          <p:cNvPr id="6" name="Изображение 5" descr="Снимок экрана 2020-04-24 в 11.54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98" y="1657389"/>
            <a:ext cx="10017981" cy="446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8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Прямая соединительная линия 40"/>
          <p:cNvCxnSpPr/>
          <p:nvPr/>
        </p:nvCxnSpPr>
        <p:spPr>
          <a:xfrm flipV="1">
            <a:off x="6096000" y="178795"/>
            <a:ext cx="0" cy="6948000"/>
          </a:xfrm>
          <a:prstGeom prst="line">
            <a:avLst/>
          </a:prstGeom>
          <a:ln w="12700">
            <a:solidFill>
              <a:srgbClr val="FC87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-518162" y="149753"/>
            <a:ext cx="8087362" cy="1046480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1"/>
          <p:cNvSpPr txBox="1">
            <a:spLocks/>
          </p:cNvSpPr>
          <p:nvPr/>
        </p:nvSpPr>
        <p:spPr>
          <a:xfrm>
            <a:off x="-1" y="178795"/>
            <a:ext cx="7711441" cy="98790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3200" dirty="0" smtClean="0">
                <a:solidFill>
                  <a:prstClr val="black"/>
                </a:solidFill>
                <a:latin typeface="Futura PT Bold"/>
              </a:rPr>
              <a:t>	ОТЗЫВЫ ПАРТНЁРОВ EPILIER</a:t>
            </a:r>
            <a:endParaRPr lang="ru-RU" sz="3200" dirty="0">
              <a:solidFill>
                <a:prstClr val="black"/>
              </a:solidFill>
              <a:latin typeface="Futura PT Bold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/>
          <a:srcRect b="16427"/>
          <a:stretch/>
        </p:blipFill>
        <p:spPr>
          <a:xfrm>
            <a:off x="398559" y="1462028"/>
            <a:ext cx="1086613" cy="1080000"/>
          </a:xfrm>
          <a:prstGeom prst="ellipse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1837009" y="1632696"/>
            <a:ext cx="28841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Futura PT Medium" panose="020B0602020204020303" pitchFamily="34" charset="-52"/>
              </a:rPr>
              <a:t>Благодетелева </a:t>
            </a:r>
            <a:r>
              <a:rPr lang="ru-RU" dirty="0" smtClean="0">
                <a:latin typeface="Futura PT Medium" panose="020B0602020204020303" pitchFamily="34" charset="-52"/>
              </a:rPr>
              <a:t>Александра</a:t>
            </a:r>
          </a:p>
          <a:p>
            <a:r>
              <a:rPr lang="ru-RU" dirty="0" smtClean="0">
                <a:latin typeface="Futura PT Medium" panose="020B0602020204020303" pitchFamily="34" charset="-52"/>
              </a:rPr>
              <a:t>Г. Челябинск</a:t>
            </a:r>
          </a:p>
          <a:p>
            <a:r>
              <a:rPr lang="en-US" dirty="0" smtClean="0">
                <a:latin typeface="Futura PT Medium" panose="020B0602020204020303" pitchFamily="34" charset="-52"/>
                <a:hlinkClick r:id="rId3"/>
              </a:rPr>
              <a:t>vk.com/id450314431</a:t>
            </a:r>
            <a:r>
              <a:rPr lang="ru-RU" dirty="0" smtClean="0">
                <a:latin typeface="Futura PT Medium" panose="020B0602020204020303" pitchFamily="34" charset="-52"/>
              </a:rPr>
              <a:t> </a:t>
            </a:r>
            <a:endParaRPr lang="ru-RU" dirty="0">
              <a:latin typeface="Futura PT Medium" panose="020B0602020204020303" pitchFamily="34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41300" y="2698596"/>
            <a:ext cx="5854700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/>
              <a:t>Я хочу сказать спасибо Управляющей Компании, </a:t>
            </a: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>за </a:t>
            </a:r>
            <a:r>
              <a:rPr lang="ru-RU" sz="1300" dirty="0"/>
              <a:t>то, что вы </a:t>
            </a:r>
            <a:r>
              <a:rPr lang="ru-RU" sz="1300" dirty="0" smtClean="0"/>
              <a:t>для </a:t>
            </a:r>
            <a:r>
              <a:rPr lang="ru-RU" sz="1300" dirty="0"/>
              <a:t>нас делаете, за слёты, за спикеров, </a:t>
            </a:r>
            <a:r>
              <a:rPr lang="ru-RU" sz="1300" dirty="0" smtClean="0"/>
              <a:t>которых </a:t>
            </a:r>
            <a:r>
              <a:rPr lang="ru-RU" sz="1300" dirty="0"/>
              <a:t>вы для нас приглашаете, </a:t>
            </a: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>за </a:t>
            </a:r>
            <a:r>
              <a:rPr lang="ru-RU" sz="1300" dirty="0"/>
              <a:t>то, </a:t>
            </a:r>
            <a:r>
              <a:rPr lang="ru-RU" sz="1300" dirty="0" smtClean="0"/>
              <a:t>что </a:t>
            </a:r>
            <a:r>
              <a:rPr lang="ru-RU" sz="1400" dirty="0">
                <a:latin typeface="Futura PT Medium" panose="020B0602020204020303" pitchFamily="34" charset="-52"/>
              </a:rPr>
              <a:t>EPILIER для меня – </a:t>
            </a:r>
            <a:r>
              <a:rPr lang="ru-RU" sz="1400" dirty="0" smtClean="0">
                <a:latin typeface="Futura PT Medium" panose="020B0602020204020303" pitchFamily="34" charset="-52"/>
              </a:rPr>
              <a:t>семья. </a:t>
            </a: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>Я </a:t>
            </a:r>
            <a:r>
              <a:rPr lang="ru-RU" sz="1300" dirty="0"/>
              <a:t>безумно рада, что попала именно к вам. 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ru-RU" sz="1300" dirty="0" smtClean="0"/>
              <a:t>Большое </a:t>
            </a:r>
            <a:r>
              <a:rPr lang="ru-RU" sz="1300" dirty="0"/>
              <a:t>спасибо за поддержку, за возможность развиваться вместе с вами, </a:t>
            </a: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>за </a:t>
            </a:r>
            <a:r>
              <a:rPr lang="ru-RU" sz="1300" dirty="0"/>
              <a:t>мой личностный рост. </a:t>
            </a:r>
            <a:r>
              <a:rPr lang="ru-RU" sz="1300" dirty="0" smtClean="0"/>
              <a:t>Я </a:t>
            </a:r>
            <a:r>
              <a:rPr lang="ru-RU" sz="1300" dirty="0"/>
              <a:t>вас очень </a:t>
            </a:r>
            <a:r>
              <a:rPr lang="ru-RU" sz="1300" dirty="0" smtClean="0"/>
              <a:t>люблю</a:t>
            </a:r>
            <a:r>
              <a:rPr lang="en-US" sz="1300" dirty="0"/>
              <a:t>!</a:t>
            </a:r>
            <a:endParaRPr lang="ru-RU" sz="13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/>
          <a:srcRect l="20311" r="24223"/>
          <a:stretch/>
        </p:blipFill>
        <p:spPr>
          <a:xfrm>
            <a:off x="241300" y="4266353"/>
            <a:ext cx="1074833" cy="1080000"/>
          </a:xfrm>
          <a:prstGeom prst="ellipse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sp>
        <p:nvSpPr>
          <p:cNvPr id="31" name="Прямоугольник 30"/>
          <p:cNvSpPr/>
          <p:nvPr/>
        </p:nvSpPr>
        <p:spPr>
          <a:xfrm>
            <a:off x="1661857" y="4266353"/>
            <a:ext cx="24064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Futura PT Medium" panose="020B0602020204020303" pitchFamily="34" charset="-52"/>
              </a:rPr>
              <a:t>Марина </a:t>
            </a:r>
            <a:r>
              <a:rPr lang="ru-RU" dirty="0" err="1" smtClean="0">
                <a:latin typeface="Futura PT Medium" panose="020B0602020204020303" pitchFamily="34" charset="-52"/>
              </a:rPr>
              <a:t>Виссарионова</a:t>
            </a:r>
            <a:endParaRPr lang="ru-RU" dirty="0" smtClean="0">
              <a:latin typeface="Futura PT Medium" panose="020B0602020204020303" pitchFamily="34" charset="-52"/>
            </a:endParaRPr>
          </a:p>
          <a:p>
            <a:r>
              <a:rPr lang="ru-RU" dirty="0" smtClean="0">
                <a:latin typeface="Futura PT Medium" panose="020B0602020204020303" pitchFamily="34" charset="-52"/>
              </a:rPr>
              <a:t>Митино</a:t>
            </a:r>
          </a:p>
          <a:p>
            <a:r>
              <a:rPr lang="en-US" dirty="0" smtClean="0">
                <a:latin typeface="Futura PT Medium" panose="020B0602020204020303" pitchFamily="34" charset="-52"/>
                <a:hlinkClick r:id="rId5"/>
              </a:rPr>
              <a:t>vk.com/id499110139</a:t>
            </a:r>
            <a:r>
              <a:rPr lang="ru-RU" dirty="0" smtClean="0">
                <a:latin typeface="Futura PT Medium" panose="020B0602020204020303" pitchFamily="34" charset="-52"/>
              </a:rPr>
              <a:t> </a:t>
            </a:r>
            <a:endParaRPr lang="ru-RU" dirty="0">
              <a:latin typeface="Futura PT Medium" panose="020B0602020204020303" pitchFamily="34" charset="-52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41300" y="5523057"/>
            <a:ext cx="5651500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Futura PT Medium" panose="020B0602020204020303" pitchFamily="34" charset="-52"/>
              </a:rPr>
              <a:t>Я очень довольна выбором франшизы. </a:t>
            </a:r>
            <a:endParaRPr lang="ru-RU" sz="1400" dirty="0" smtClean="0">
              <a:latin typeface="Futura PT Medium" panose="020B0602020204020303" pitchFamily="34" charset="-52"/>
            </a:endParaRPr>
          </a:p>
          <a:p>
            <a:endParaRPr lang="ru-RU" sz="1400" dirty="0"/>
          </a:p>
          <a:p>
            <a:r>
              <a:rPr lang="ru-RU" sz="1300" dirty="0" smtClean="0"/>
              <a:t>Управляющая </a:t>
            </a:r>
            <a:r>
              <a:rPr lang="ru-RU" sz="1300" dirty="0"/>
              <a:t>Компания действительно работает 24/7. </a:t>
            </a: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>Мой </a:t>
            </a:r>
            <a:r>
              <a:rPr lang="ru-RU" sz="1300" dirty="0"/>
              <a:t>главный </a:t>
            </a:r>
            <a:r>
              <a:rPr lang="ru-RU" sz="1300" dirty="0" err="1"/>
              <a:t>инсайт</a:t>
            </a:r>
            <a:r>
              <a:rPr lang="ru-RU" sz="1300" dirty="0"/>
              <a:t>: круто, что роялти зависит от %. </a:t>
            </a:r>
            <a:r>
              <a:rPr lang="ru-RU" sz="1300" dirty="0" smtClean="0"/>
              <a:t>Это </a:t>
            </a:r>
            <a:r>
              <a:rPr lang="ru-RU" sz="1300" dirty="0"/>
              <a:t>говорит о том, что управляющая компания вкладывается </a:t>
            </a:r>
            <a:r>
              <a:rPr lang="ru-RU" sz="1300" dirty="0" smtClean="0"/>
              <a:t>в </a:t>
            </a:r>
            <a:r>
              <a:rPr lang="ru-RU" sz="1300" dirty="0"/>
              <a:t>наше развитие. Благодарю за все!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-42000" y="4092189"/>
            <a:ext cx="12276000" cy="0"/>
          </a:xfrm>
          <a:prstGeom prst="line">
            <a:avLst/>
          </a:prstGeom>
          <a:ln w="12700">
            <a:solidFill>
              <a:srgbClr val="FC87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8063793" y="1632696"/>
            <a:ext cx="22541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Futura PT Medium" panose="020B0602020204020303" pitchFamily="34" charset="-52"/>
              </a:rPr>
              <a:t>Рафаэль </a:t>
            </a:r>
            <a:r>
              <a:rPr lang="ru-RU" dirty="0" err="1" smtClean="0">
                <a:latin typeface="Futura PT Medium" panose="020B0602020204020303" pitchFamily="34" charset="-52"/>
              </a:rPr>
              <a:t>Яруллин</a:t>
            </a:r>
            <a:endParaRPr lang="ru-RU" dirty="0" smtClean="0">
              <a:latin typeface="Futura PT Medium" panose="020B0602020204020303" pitchFamily="34" charset="-52"/>
            </a:endParaRPr>
          </a:p>
          <a:p>
            <a:r>
              <a:rPr lang="ru-RU" dirty="0" smtClean="0">
                <a:latin typeface="Futura PT Medium" panose="020B0602020204020303" pitchFamily="34" charset="-52"/>
              </a:rPr>
              <a:t>Г. Саров</a:t>
            </a:r>
          </a:p>
          <a:p>
            <a:r>
              <a:rPr lang="en-US" dirty="0" smtClean="0">
                <a:latin typeface="Futura PT Medium" panose="020B0602020204020303" pitchFamily="34" charset="-52"/>
                <a:hlinkClick r:id="rId6"/>
              </a:rPr>
              <a:t>vk.com/yarullin1991</a:t>
            </a:r>
            <a:r>
              <a:rPr lang="ru-RU" dirty="0" smtClean="0">
                <a:latin typeface="Futura PT Medium" panose="020B0602020204020303" pitchFamily="34" charset="-52"/>
              </a:rPr>
              <a:t> </a:t>
            </a:r>
            <a:endParaRPr lang="ru-RU" dirty="0">
              <a:latin typeface="Futura PT Medium" panose="020B0602020204020303" pitchFamily="34" charset="-52"/>
            </a:endParaRPr>
          </a:p>
        </p:txBody>
      </p:sp>
      <p:pic>
        <p:nvPicPr>
          <p:cNvPr id="35" name="Picture 2" descr="https://sun9-61.userapi.com/c851324/v851324769/16aced/aK0uPrqxsGU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1"/>
          <a:stretch/>
        </p:blipFill>
        <p:spPr bwMode="auto">
          <a:xfrm>
            <a:off x="6489200" y="1462028"/>
            <a:ext cx="1080000" cy="1077279"/>
          </a:xfrm>
          <a:prstGeom prst="ellipse">
            <a:avLst/>
          </a:prstGeom>
          <a:noFill/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6319584" y="2699698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Futura PT Medium" panose="020B0602020204020303" pitchFamily="34" charset="-52"/>
              </a:rPr>
              <a:t>Франшиза классная. </a:t>
            </a:r>
            <a:endParaRPr lang="ru-RU" sz="1400" dirty="0" smtClean="0">
              <a:latin typeface="Futura PT Medium" panose="020B0602020204020303" pitchFamily="34" charset="-52"/>
            </a:endParaRPr>
          </a:p>
          <a:p>
            <a:endParaRPr lang="ru-RU" sz="1000" dirty="0"/>
          </a:p>
          <a:p>
            <a:r>
              <a:rPr lang="ru-RU" sz="1300" dirty="0" smtClean="0"/>
              <a:t>Когда </a:t>
            </a:r>
            <a:r>
              <a:rPr lang="ru-RU" sz="1300" dirty="0"/>
              <a:t>едешь на слет партнеров, </a:t>
            </a:r>
            <a:r>
              <a:rPr lang="ru-RU" sz="1300" dirty="0" smtClean="0"/>
              <a:t>невольно </a:t>
            </a:r>
            <a:r>
              <a:rPr lang="ru-RU" sz="1300" dirty="0"/>
              <a:t>задумываешься, </a:t>
            </a:r>
            <a:r>
              <a:rPr lang="ru-RU" sz="1300" dirty="0" smtClean="0"/>
              <a:t>что </a:t>
            </a:r>
            <a:r>
              <a:rPr lang="ru-RU" sz="1300" dirty="0"/>
              <a:t>такое </a:t>
            </a:r>
            <a:r>
              <a:rPr lang="ru-RU" sz="1300" dirty="0" smtClean="0"/>
              <a:t>слёт</a:t>
            </a:r>
            <a:r>
              <a:rPr lang="ru-RU" sz="1300" dirty="0"/>
              <a:t>?  </a:t>
            </a:r>
            <a:endParaRPr lang="ru-RU" sz="1300" dirty="0" smtClean="0"/>
          </a:p>
          <a:p>
            <a:r>
              <a:rPr lang="ru-RU" sz="1300" dirty="0" smtClean="0"/>
              <a:t>Классная </a:t>
            </a:r>
            <a:r>
              <a:rPr lang="ru-RU" sz="1300" dirty="0"/>
              <a:t>встреча с друзьями или продуктивная работа с партнерами? </a:t>
            </a: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>Здорово</a:t>
            </a:r>
            <a:r>
              <a:rPr lang="ru-RU" sz="1300" dirty="0"/>
              <a:t>, что в </a:t>
            </a:r>
            <a:r>
              <a:rPr lang="en-US" sz="1300" dirty="0"/>
              <a:t>EPILIER </a:t>
            </a:r>
            <a:r>
              <a:rPr lang="ru-RU" sz="1300" dirty="0" smtClean="0"/>
              <a:t> </a:t>
            </a:r>
            <a:r>
              <a:rPr lang="ru-RU" sz="1300" dirty="0"/>
              <a:t>можно все совместить. </a:t>
            </a:r>
            <a:br>
              <a:rPr lang="ru-RU" sz="1300" dirty="0"/>
            </a:br>
            <a:r>
              <a:rPr lang="ru-RU" sz="1300" dirty="0" smtClean="0"/>
              <a:t>И </a:t>
            </a:r>
            <a:r>
              <a:rPr lang="ru-RU" sz="1300" dirty="0"/>
              <a:t>поработал, и отдохнул. Спасибо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95999" y="4314254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+mj-lt"/>
              </a:rPr>
              <a:t>ЕЩЁ БОЛЬШЕ ОТЗЫВОВ ПО ССЫЛКЕ:</a:t>
            </a:r>
            <a:endParaRPr lang="ru-RU" sz="2400" dirty="0">
              <a:latin typeface="+mj-lt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138000" y="4835825"/>
            <a:ext cx="605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+mj-lt"/>
                <a:hlinkClick r:id="rId8"/>
              </a:rPr>
              <a:t>https://</a:t>
            </a:r>
            <a:r>
              <a:rPr lang="ru-RU" sz="3200" dirty="0" smtClean="0">
                <a:latin typeface="+mj-lt"/>
                <a:hlinkClick r:id="rId8"/>
              </a:rPr>
              <a:t>clck.ru/MgaNN</a:t>
            </a:r>
            <a:r>
              <a:rPr lang="ru-RU" sz="3200" dirty="0" smtClean="0">
                <a:latin typeface="+mj-lt"/>
              </a:rPr>
              <a:t> </a:t>
            </a:r>
            <a:endParaRPr lang="ru-RU" sz="3200" dirty="0">
              <a:latin typeface="+mj-lt"/>
            </a:endParaRPr>
          </a:p>
        </p:txBody>
      </p:sp>
      <p:pic>
        <p:nvPicPr>
          <p:cNvPr id="39" name="Picture 4" descr="http://qrcoder.ru/code/?https%3A%2F%2Fclck.ru%2FMgaNN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630" y="5540411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534772" y="5447486"/>
            <a:ext cx="1590988" cy="1257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07" y="321597"/>
            <a:ext cx="95809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39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 txBox="1">
            <a:spLocks/>
          </p:cNvSpPr>
          <p:nvPr/>
        </p:nvSpPr>
        <p:spPr>
          <a:xfrm>
            <a:off x="1135856" y="251619"/>
            <a:ext cx="9920288" cy="157718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4400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4248" y="1647356"/>
            <a:ext cx="3240000" cy="574200"/>
          </a:xfrm>
          <a:prstGeom prst="rect">
            <a:avLst/>
          </a:prstGeom>
          <a:solidFill>
            <a:srgbClr val="FC878C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44247" y="2221555"/>
            <a:ext cx="3240000" cy="4512040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rgbClr val="FC878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76000" y="1647355"/>
            <a:ext cx="3240000" cy="574200"/>
          </a:xfrm>
          <a:prstGeom prst="rect">
            <a:avLst/>
          </a:prstGeom>
          <a:solidFill>
            <a:srgbClr val="FC878C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476000" y="2221555"/>
            <a:ext cx="3240000" cy="4512040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rgbClr val="FC878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617481" y="1647355"/>
            <a:ext cx="3240000" cy="574200"/>
          </a:xfrm>
          <a:prstGeom prst="rect">
            <a:avLst/>
          </a:prstGeom>
          <a:solidFill>
            <a:srgbClr val="FC878C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617480" y="2221553"/>
            <a:ext cx="3240000" cy="4514527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rgbClr val="FC878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344245" y="1647355"/>
            <a:ext cx="3230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+mj-lt"/>
              </a:rPr>
              <a:t>ОТБОР</a:t>
            </a:r>
            <a:endParaRPr lang="ru-RU" sz="3200" dirty="0"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80864" y="1647623"/>
            <a:ext cx="3230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+mj-lt"/>
              </a:rPr>
              <a:t>ОТКРЫТИЕ</a:t>
            </a:r>
            <a:endParaRPr lang="ru-RU" sz="3200" dirty="0"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617483" y="1647891"/>
            <a:ext cx="3230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+mj-lt"/>
              </a:rPr>
              <a:t>РАЗВИТИЕ</a:t>
            </a:r>
            <a:endParaRPr lang="ru-RU" sz="3200" dirty="0">
              <a:latin typeface="+mj-lt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44246" y="2307192"/>
            <a:ext cx="324000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Заполнение </a:t>
            </a:r>
            <a:r>
              <a:rPr lang="ru-RU" sz="1400" dirty="0"/>
              <a:t>анкеты от потенциального партнёра на покупку </a:t>
            </a:r>
            <a:r>
              <a:rPr lang="ru-RU" sz="1400" dirty="0" smtClean="0"/>
              <a:t>франшизы,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Собеседование кандидатов </a:t>
            </a:r>
            <a:br>
              <a:rPr lang="ru-RU" sz="1400" dirty="0" smtClean="0"/>
            </a:br>
            <a:r>
              <a:rPr lang="ru-RU" sz="1400" dirty="0" smtClean="0"/>
              <a:t>по </a:t>
            </a:r>
            <a:r>
              <a:rPr lang="ru-RU" sz="1400" dirty="0"/>
              <a:t>телефону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Собеседования кандидатов по </a:t>
            </a:r>
            <a:r>
              <a:rPr lang="en-US" sz="1400" dirty="0" smtClean="0"/>
              <a:t>Skype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Выполнение домашнего </a:t>
            </a:r>
            <a:r>
              <a:rPr lang="ru-RU" sz="1400" dirty="0"/>
              <a:t>задания от </a:t>
            </a:r>
            <a:r>
              <a:rPr lang="ru-RU" sz="1400" dirty="0" smtClean="0"/>
              <a:t>УК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Утверждение франчайзи-партнера. Заключение </a:t>
            </a:r>
            <a:r>
              <a:rPr lang="ru-RU" sz="1400" dirty="0"/>
              <a:t>сделки и </a:t>
            </a:r>
            <a:r>
              <a:rPr lang="ru-RU" sz="1400" dirty="0" smtClean="0"/>
              <a:t>оплата</a:t>
            </a:r>
          </a:p>
          <a:p>
            <a:endParaRPr lang="ru-RU" sz="7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4475999" y="2307192"/>
            <a:ext cx="3240002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Обучение партнёров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Поиск </a:t>
            </a:r>
            <a:r>
              <a:rPr lang="ru-RU" sz="1400" dirty="0"/>
              <a:t>и ремонт </a:t>
            </a:r>
            <a:r>
              <a:rPr lang="ru-RU" sz="1400" dirty="0" smtClean="0"/>
              <a:t>помещения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Анализ конкурентов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Подбор персонала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Маркетинг и продажи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Управление и отчетность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Закупка </a:t>
            </a:r>
            <a:r>
              <a:rPr lang="ru-RU" sz="1400" dirty="0"/>
              <a:t>оборудования,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расходного материала </a:t>
            </a:r>
            <a:r>
              <a:rPr lang="ru-RU" sz="1400" dirty="0"/>
              <a:t>и </a:t>
            </a:r>
            <a:r>
              <a:rPr lang="ru-RU" sz="1400" dirty="0" smtClean="0"/>
              <a:t>косметики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Подготовка </a:t>
            </a:r>
            <a:r>
              <a:rPr lang="ru-RU" sz="1400" dirty="0"/>
              <a:t>к </a:t>
            </a:r>
            <a:r>
              <a:rPr lang="ru-RU" sz="1400" dirty="0" smtClean="0"/>
              <a:t>старту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Торжественное </a:t>
            </a:r>
            <a:r>
              <a:rPr lang="ru-RU" sz="1400" dirty="0"/>
              <a:t>открытие студии </a:t>
            </a:r>
            <a:endParaRPr lang="ru-RU" sz="1400" dirty="0" smtClean="0"/>
          </a:p>
          <a:p>
            <a:endParaRPr lang="ru-RU" sz="7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8617479" y="2307192"/>
            <a:ext cx="324000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/>
              <a:t>Ежедневные </a:t>
            </a:r>
            <a:r>
              <a:rPr lang="ru-RU" sz="1300" dirty="0"/>
              <a:t>утренние </a:t>
            </a:r>
            <a:r>
              <a:rPr lang="ru-RU" sz="1300" dirty="0" smtClean="0"/>
              <a:t>планерки</a:t>
            </a:r>
            <a:endParaRPr lang="en-US" sz="13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/>
              <a:t>Еженедельные </a:t>
            </a:r>
            <a:r>
              <a:rPr lang="ru-RU" sz="1300" dirty="0"/>
              <a:t>обучающие семинары </a:t>
            </a: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>для партнёров, </a:t>
            </a:r>
            <a:r>
              <a:rPr lang="ru-RU" sz="1300" dirty="0"/>
              <a:t>администраторов, косметологов с </a:t>
            </a:r>
            <a:r>
              <a:rPr lang="ru-RU" sz="1300" dirty="0" smtClean="0"/>
              <a:t>разборами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/>
              <a:t>Ежедневная отчётность (метрики)</a:t>
            </a:r>
            <a:br>
              <a:rPr lang="ru-RU" sz="1300" dirty="0" smtClean="0"/>
            </a:br>
            <a:r>
              <a:rPr lang="ru-RU" sz="1300" dirty="0" smtClean="0"/>
              <a:t>от </a:t>
            </a:r>
            <a:r>
              <a:rPr lang="ru-RU" sz="1300" dirty="0"/>
              <a:t>каждой студии в закрытой </a:t>
            </a:r>
            <a:r>
              <a:rPr lang="ru-RU" sz="1300" dirty="0" smtClean="0"/>
              <a:t>группе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/>
              <a:t>Личные </a:t>
            </a:r>
            <a:r>
              <a:rPr lang="ru-RU" sz="1300" dirty="0"/>
              <a:t>разборы по проблемам </a:t>
            </a:r>
            <a:endParaRPr lang="ru-RU" sz="13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/>
              <a:t>Обучение </a:t>
            </a:r>
            <a:r>
              <a:rPr lang="ru-RU" sz="1300" dirty="0"/>
              <a:t>персонала </a:t>
            </a:r>
            <a:r>
              <a:rPr lang="ru-RU" sz="1300" dirty="0" smtClean="0"/>
              <a:t>партнёров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/>
              <a:t>Техническая помощь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/>
              <a:t>П</a:t>
            </a:r>
            <a:r>
              <a:rPr lang="ru-RU" sz="1300" dirty="0" smtClean="0"/>
              <a:t>остоянный </a:t>
            </a:r>
            <a:r>
              <a:rPr lang="ru-RU" sz="1300" dirty="0"/>
              <a:t>доступ </a:t>
            </a: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>к обучающей платформе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/>
              <a:t>Маркетинговая поддержка</a:t>
            </a:r>
            <a:endParaRPr lang="en-US" sz="1300" dirty="0" smtClean="0"/>
          </a:p>
        </p:txBody>
      </p:sp>
      <p:sp>
        <p:nvSpPr>
          <p:cNvPr id="53" name="Прямоугольник 52"/>
          <p:cNvSpPr/>
          <p:nvPr/>
        </p:nvSpPr>
        <p:spPr>
          <a:xfrm>
            <a:off x="-518162" y="149753"/>
            <a:ext cx="10070724" cy="1046480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Текст 1"/>
          <p:cNvSpPr txBox="1">
            <a:spLocks/>
          </p:cNvSpPr>
          <p:nvPr/>
        </p:nvSpPr>
        <p:spPr>
          <a:xfrm>
            <a:off x="-1" y="178795"/>
            <a:ext cx="10710153" cy="98790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3200" dirty="0" smtClean="0">
                <a:solidFill>
                  <a:prstClr val="black"/>
                </a:solidFill>
                <a:latin typeface="Futura PT Bold"/>
              </a:rPr>
              <a:t>	ЭТАПЫ </a:t>
            </a:r>
            <a:r>
              <a:rPr lang="ru-RU" sz="3200" dirty="0">
                <a:solidFill>
                  <a:prstClr val="black"/>
                </a:solidFill>
                <a:latin typeface="Futura PT Bold"/>
              </a:rPr>
              <a:t>ВЗАИМОДЕЙСТВИЯ </a:t>
            </a:r>
            <a:r>
              <a:rPr lang="ru-RU" sz="3200" dirty="0" smtClean="0">
                <a:solidFill>
                  <a:prstClr val="black"/>
                </a:solidFill>
                <a:latin typeface="Futura PT Bold"/>
              </a:rPr>
              <a:t>С </a:t>
            </a:r>
            <a:r>
              <a:rPr lang="ru-RU" sz="3200" dirty="0">
                <a:solidFill>
                  <a:prstClr val="black"/>
                </a:solidFill>
                <a:latin typeface="Futura PT Bold"/>
              </a:rPr>
              <a:t>ПАРТНЁРОМ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93166" y="4794603"/>
            <a:ext cx="3240004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Futura PT Medium" panose="020B0602020204020303" pitchFamily="34" charset="-52"/>
              </a:rPr>
              <a:t>Ответственные: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/>
              <a:t>Директор УК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/>
              <a:t>Менеджер по открытию </a:t>
            </a:r>
            <a:br>
              <a:rPr lang="ru-RU" sz="1300" dirty="0"/>
            </a:br>
            <a:r>
              <a:rPr lang="ru-RU" sz="1300" dirty="0"/>
              <a:t>и сопровождению новых партнёров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/>
              <a:t>Аккаунт-менеджер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/>
              <a:t>Специалист по контролю качества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smtClean="0"/>
              <a:t>SMM </a:t>
            </a:r>
            <a:r>
              <a:rPr lang="ru-RU" sz="1300" dirty="0" smtClean="0"/>
              <a:t>специалист</a:t>
            </a:r>
            <a:endParaRPr lang="ru-RU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/>
              <a:t>Маркетолог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66276" y="4800182"/>
            <a:ext cx="324486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Futura PT Medium" panose="020B0602020204020303" pitchFamily="34" charset="-52"/>
              </a:rPr>
              <a:t>Ответственные: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Основатель сети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Менеджер по открытию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и сопровождению новых </a:t>
            </a:r>
            <a:r>
              <a:rPr lang="ru-RU" sz="1400" dirty="0" smtClean="0">
                <a:solidFill>
                  <a:prstClr val="black"/>
                </a:solidFill>
              </a:rPr>
              <a:t>партнёров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</a:rPr>
              <a:t>Аккаунт-менеджер</a:t>
            </a:r>
            <a:endParaRPr lang="ru-RU" sz="14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Подрядчики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6844" y="4794603"/>
            <a:ext cx="322767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Futura PT Medium" panose="020B0602020204020303" pitchFamily="34" charset="-52"/>
              </a:rPr>
              <a:t>Ответственные: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Основатель сети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Директор УК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Менеджер по </a:t>
            </a:r>
            <a:r>
              <a:rPr lang="ru-RU" sz="1400" dirty="0" smtClean="0">
                <a:solidFill>
                  <a:prstClr val="black"/>
                </a:solidFill>
              </a:rPr>
              <a:t>продажам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07" y="321597"/>
            <a:ext cx="95809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58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642257" y="1267619"/>
            <a:ext cx="10907486" cy="4322763"/>
          </a:xfrm>
        </p:spPr>
        <p:txBody>
          <a:bodyPr/>
          <a:lstStyle/>
          <a:p>
            <a:r>
              <a:rPr lang="ru-RU" b="0" dirty="0" smtClean="0"/>
              <a:t>НАЧНИ </a:t>
            </a:r>
            <a:r>
              <a:rPr lang="ru-RU" b="0" dirty="0" smtClean="0">
                <a:solidFill>
                  <a:srgbClr val="FC878C"/>
                </a:solidFill>
              </a:rPr>
              <a:t>ЗАРАБАТЫВАТЬ </a:t>
            </a:r>
            <a:br>
              <a:rPr lang="ru-RU" b="0" dirty="0" smtClean="0">
                <a:solidFill>
                  <a:srgbClr val="FC878C"/>
                </a:solidFill>
              </a:rPr>
            </a:br>
            <a:r>
              <a:rPr lang="ru-RU" b="0" dirty="0" smtClean="0">
                <a:solidFill>
                  <a:srgbClr val="FC878C"/>
                </a:solidFill>
              </a:rPr>
              <a:t>И ДЕЛАТЬ ЛЮДЕЙ СЧАСТЛИВЫМИ 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ОТ </a:t>
            </a:r>
            <a:r>
              <a:rPr lang="ru-RU" b="0" dirty="0" smtClean="0"/>
              <a:t>75 </a:t>
            </a:r>
            <a:r>
              <a:rPr lang="ru-RU" b="0" dirty="0"/>
              <a:t>000 РУБЛЕЙ </a:t>
            </a:r>
            <a:endParaRPr lang="ru-RU" b="0" dirty="0" smtClean="0"/>
          </a:p>
          <a:p>
            <a:r>
              <a:rPr lang="ru-RU" b="0" dirty="0" smtClean="0"/>
              <a:t>УЖЕ </a:t>
            </a:r>
            <a:r>
              <a:rPr lang="ru-RU" b="0" dirty="0"/>
              <a:t>С </a:t>
            </a:r>
            <a:r>
              <a:rPr lang="ru-RU" b="0" dirty="0"/>
              <a:t>1</a:t>
            </a:r>
            <a:r>
              <a:rPr lang="ru-RU" b="0" dirty="0" smtClean="0"/>
              <a:t> </a:t>
            </a:r>
            <a:r>
              <a:rPr lang="ru-RU" b="0" dirty="0"/>
              <a:t>МЕСЯЦА </a:t>
            </a:r>
            <a:endParaRPr lang="ru-RU" b="0" dirty="0" smtClean="0"/>
          </a:p>
        </p:txBody>
      </p:sp>
    </p:spTree>
    <p:extLst>
      <p:ext uri="{BB962C8B-B14F-4D97-AF65-F5344CB8AC3E}">
        <p14:creationId xmlns:p14="http://schemas.microsoft.com/office/powerpoint/2010/main" val="776772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883920" y="1267619"/>
            <a:ext cx="10424160" cy="4322763"/>
          </a:xfrm>
        </p:spPr>
        <p:txBody>
          <a:bodyPr/>
          <a:lstStyle/>
          <a:p>
            <a:endParaRPr lang="ru-RU" sz="3600" b="0" dirty="0" smtClean="0">
              <a:latin typeface="+mn-lt"/>
            </a:endParaRPr>
          </a:p>
          <a:p>
            <a:endParaRPr lang="ru-RU" sz="3600" b="0" dirty="0">
              <a:latin typeface="+mn-lt"/>
            </a:endParaRPr>
          </a:p>
          <a:p>
            <a:endParaRPr lang="ru-RU" sz="3600" b="0" dirty="0" smtClean="0">
              <a:latin typeface="+mn-lt"/>
            </a:endParaRPr>
          </a:p>
          <a:p>
            <a:r>
              <a:rPr lang="ru-RU" sz="3600" b="0" dirty="0" smtClean="0">
                <a:latin typeface="+mn-lt"/>
              </a:rPr>
              <a:t>НАПИШИ МЕНЕДЖЕРУ </a:t>
            </a:r>
            <a:r>
              <a:rPr lang="en-US" sz="3600" b="0" dirty="0" smtClean="0">
                <a:latin typeface="+mn-lt"/>
              </a:rPr>
              <a:t>DPSP STUDIO</a:t>
            </a:r>
          </a:p>
          <a:p>
            <a:endParaRPr lang="ru-RU" sz="1000" b="0" dirty="0" smtClean="0"/>
          </a:p>
          <a:p>
            <a:r>
              <a:rPr lang="ru-RU" b="0" dirty="0" smtClean="0"/>
              <a:t>       ЯЦУНЕНКО ВЛАДИМИРУ</a:t>
            </a:r>
          </a:p>
          <a:p>
            <a:endParaRPr lang="ru-RU" b="0" dirty="0" smtClean="0"/>
          </a:p>
          <a:p>
            <a:endParaRPr lang="ru-RU" b="0" dirty="0"/>
          </a:p>
          <a:p>
            <a:endParaRPr lang="ru-RU" b="0" dirty="0" smtClean="0"/>
          </a:p>
          <a:p>
            <a:endParaRPr lang="ru-RU" b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518162" y="149753"/>
            <a:ext cx="6614162" cy="1046480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-1" y="178795"/>
            <a:ext cx="6096001" cy="98790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3200" dirty="0" smtClean="0">
                <a:solidFill>
                  <a:prstClr val="black"/>
                </a:solidFill>
                <a:latin typeface="Futura PT Bold"/>
              </a:rPr>
              <a:t>МЕНЕДЖЕР </a:t>
            </a:r>
            <a:r>
              <a:rPr lang="en-US" sz="3200" dirty="0" smtClean="0">
                <a:solidFill>
                  <a:prstClr val="black"/>
                </a:solidFill>
                <a:latin typeface="Futura PT Bold"/>
              </a:rPr>
              <a:t>DPSP STIDIO</a:t>
            </a:r>
            <a:endParaRPr lang="ru-RU" sz="3200" dirty="0">
              <a:solidFill>
                <a:prstClr val="black"/>
              </a:solidFill>
              <a:latin typeface="Futura PT Bold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2"/>
          <a:stretch/>
        </p:blipFill>
        <p:spPr>
          <a:xfrm>
            <a:off x="9660065" y="3935781"/>
            <a:ext cx="1803335" cy="1733787"/>
          </a:xfrm>
          <a:prstGeom prst="ellipse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pic>
        <p:nvPicPr>
          <p:cNvPr id="3" name="Изображение 2" descr="WhatsApp Image 2020-05-28 at 19.36.5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4" y="3613954"/>
            <a:ext cx="2566047" cy="295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38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0200" r="2619" b="38048"/>
          <a:stretch/>
        </p:blipFill>
        <p:spPr>
          <a:xfrm>
            <a:off x="233680" y="5004854"/>
            <a:ext cx="5862320" cy="1752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506764" y="1440344"/>
            <a:ext cx="56852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C878C"/>
                </a:solidFill>
                <a:latin typeface="Futura PT Medium" panose="020B0602020204020303" pitchFamily="34" charset="-52"/>
              </a:rPr>
              <a:t>Forbes сообщает</a:t>
            </a:r>
            <a:r>
              <a:rPr lang="ru-RU" sz="2800" dirty="0" smtClean="0"/>
              <a:t>,</a:t>
            </a:r>
            <a:br>
              <a:rPr lang="ru-RU" sz="2800" dirty="0" smtClean="0"/>
            </a:br>
            <a:r>
              <a:rPr lang="ru-RU" sz="2800" dirty="0" smtClean="0"/>
              <a:t>согласно </a:t>
            </a:r>
            <a:r>
              <a:rPr lang="ru-RU" sz="2800" dirty="0"/>
              <a:t>данным </a:t>
            </a:r>
            <a:r>
              <a:rPr lang="ru-RU" sz="2800" dirty="0" smtClean="0"/>
              <a:t>аналитической компании </a:t>
            </a:r>
            <a:r>
              <a:rPr lang="ru-RU" sz="2800" dirty="0"/>
              <a:t>«Inkwood Research»,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к </a:t>
            </a:r>
            <a:r>
              <a:rPr lang="ru-RU" sz="2800" dirty="0"/>
              <a:t>2024 году объем </a:t>
            </a:r>
            <a:r>
              <a:rPr lang="ru-RU" sz="2800" dirty="0" smtClean="0"/>
              <a:t>рынка косметологии </a:t>
            </a:r>
            <a:r>
              <a:rPr lang="ru-RU" sz="2800" dirty="0" smtClean="0">
                <a:solidFill>
                  <a:srgbClr val="FC878C"/>
                </a:solidFill>
                <a:latin typeface="Futura PT Medium" panose="020B0602020204020303" pitchFamily="34" charset="-52"/>
              </a:rPr>
              <a:t>вырастет </a:t>
            </a:r>
            <a:r>
              <a:rPr lang="ru-RU" sz="2800" dirty="0">
                <a:solidFill>
                  <a:srgbClr val="FC878C"/>
                </a:solidFill>
                <a:latin typeface="Futura PT Medium" panose="020B0602020204020303" pitchFamily="34" charset="-52"/>
              </a:rPr>
              <a:t>в два раза </a:t>
            </a:r>
            <a:r>
              <a:rPr lang="ru-RU" sz="2800" dirty="0" smtClean="0">
                <a:solidFill>
                  <a:srgbClr val="FC878C"/>
                </a:solidFill>
                <a:latin typeface="Futura PT Medium" panose="020B0602020204020303" pitchFamily="34" charset="-52"/>
              </a:rPr>
              <a:t/>
            </a:r>
            <a:br>
              <a:rPr lang="ru-RU" sz="2800" dirty="0" smtClean="0">
                <a:solidFill>
                  <a:srgbClr val="FC878C"/>
                </a:solidFill>
                <a:latin typeface="Futura PT Medium" panose="020B0602020204020303" pitchFamily="34" charset="-52"/>
              </a:rPr>
            </a:br>
            <a:r>
              <a:rPr lang="ru-RU" sz="2800" dirty="0" smtClean="0">
                <a:solidFill>
                  <a:srgbClr val="FC878C"/>
                </a:solidFill>
                <a:latin typeface="Futura PT Medium" panose="020B0602020204020303" pitchFamily="34" charset="-52"/>
              </a:rPr>
              <a:t>и </a:t>
            </a:r>
            <a:r>
              <a:rPr lang="ru-RU" sz="2800" dirty="0">
                <a:solidFill>
                  <a:srgbClr val="FC878C"/>
                </a:solidFill>
                <a:latin typeface="Futura PT Medium" panose="020B0602020204020303" pitchFamily="34" charset="-52"/>
              </a:rPr>
              <a:t>составит $</a:t>
            </a:r>
            <a:r>
              <a:rPr lang="ru-RU" sz="2800" dirty="0" smtClean="0">
                <a:solidFill>
                  <a:srgbClr val="FC878C"/>
                </a:solidFill>
                <a:latin typeface="Futura PT Medium" panose="020B0602020204020303" pitchFamily="34" charset="-52"/>
              </a:rPr>
              <a:t>750 млрд</a:t>
            </a:r>
            <a:r>
              <a:rPr lang="ru-RU" sz="2800" dirty="0"/>
              <a:t>.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При </a:t>
            </a:r>
            <a:r>
              <a:rPr lang="ru-RU" sz="2800" dirty="0"/>
              <a:t>этом наибольшая его доля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($ </a:t>
            </a:r>
            <a:r>
              <a:rPr lang="ru-RU" sz="2800" dirty="0"/>
              <a:t>225 млрд) </a:t>
            </a:r>
            <a:r>
              <a:rPr lang="ru-RU" sz="2800" dirty="0" smtClean="0"/>
              <a:t>будет приходиться </a:t>
            </a:r>
            <a:br>
              <a:rPr lang="ru-RU" sz="2800" dirty="0" smtClean="0"/>
            </a:br>
            <a:r>
              <a:rPr lang="ru-RU" sz="2800" dirty="0" smtClean="0"/>
              <a:t>на </a:t>
            </a:r>
            <a:r>
              <a:rPr lang="ru-RU" sz="2800" dirty="0"/>
              <a:t>страны Европейского союза.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0895" r="20352" b="48444"/>
          <a:stretch/>
        </p:blipFill>
        <p:spPr>
          <a:xfrm>
            <a:off x="233680" y="2988431"/>
            <a:ext cx="5862319" cy="1683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10788" r="19420" b="29536"/>
          <a:stretch/>
        </p:blipFill>
        <p:spPr>
          <a:xfrm>
            <a:off x="233680" y="213359"/>
            <a:ext cx="5862319" cy="2442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807200" y="213359"/>
            <a:ext cx="5674360" cy="1046480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1"/>
          <p:cNvSpPr txBox="1">
            <a:spLocks/>
          </p:cNvSpPr>
          <p:nvPr/>
        </p:nvSpPr>
        <p:spPr>
          <a:xfrm>
            <a:off x="7238570" y="242649"/>
            <a:ext cx="4465750" cy="98790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dirty="0" smtClean="0">
                <a:latin typeface="+mj-lt"/>
              </a:rPr>
              <a:t>АНАЛИЗ РЫНКА</a:t>
            </a:r>
            <a:endParaRPr lang="ru-RU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5185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10788" r="19420" b="29536"/>
          <a:stretch/>
        </p:blipFill>
        <p:spPr>
          <a:xfrm>
            <a:off x="1270067" y="1288869"/>
            <a:ext cx="9120798" cy="4555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807200" y="213359"/>
            <a:ext cx="5674360" cy="1046480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1"/>
          <p:cNvSpPr txBox="1">
            <a:spLocks/>
          </p:cNvSpPr>
          <p:nvPr/>
        </p:nvSpPr>
        <p:spPr>
          <a:xfrm>
            <a:off x="7238570" y="242649"/>
            <a:ext cx="4465750" cy="98790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dirty="0" smtClean="0">
                <a:latin typeface="+mj-lt"/>
              </a:rPr>
              <a:t>ПЕРВОНАЛЬНЫЕ ВЛОЖЕНИЯ</a:t>
            </a:r>
            <a:endParaRPr lang="ru-RU" dirty="0" smtClean="0">
              <a:latin typeface="+mj-lt"/>
            </a:endParaRPr>
          </a:p>
        </p:txBody>
      </p:sp>
      <p:pic>
        <p:nvPicPr>
          <p:cNvPr id="2" name="Изображение 1" descr="Снимок экрана 2020-04-24 в 11.00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01" y="1308754"/>
            <a:ext cx="9091697" cy="4552853"/>
          </a:xfrm>
          <a:prstGeom prst="rect">
            <a:avLst/>
          </a:prstGeom>
        </p:spPr>
      </p:pic>
      <p:pic>
        <p:nvPicPr>
          <p:cNvPr id="3" name="Изображение 2" descr="Снимок экрана 2020-05-29 в 19.24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667" y="1230532"/>
            <a:ext cx="9157721" cy="47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50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gmimm.com/uploads/news-pictures/6554246-richmond-blog-post-image-201811290113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3548" y="-613102"/>
            <a:ext cx="13835549" cy="922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0" y="-613102"/>
            <a:ext cx="12192000" cy="7471102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518161" y="323929"/>
            <a:ext cx="5978169" cy="1046480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0" y="353219"/>
            <a:ext cx="5460008" cy="987901"/>
          </a:xfrm>
        </p:spPr>
        <p:txBody>
          <a:bodyPr/>
          <a:lstStyle/>
          <a:p>
            <a:pPr algn="l"/>
            <a:r>
              <a:rPr lang="ru-RU" sz="3200" b="0" dirty="0" smtClean="0"/>
              <a:t>EPILIER В </a:t>
            </a:r>
            <a:r>
              <a:rPr lang="en-US" sz="3200" b="0" dirty="0" smtClean="0"/>
              <a:t> </a:t>
            </a:r>
            <a:r>
              <a:rPr lang="ru-RU" sz="3200" b="0" dirty="0" smtClean="0"/>
              <a:t>ЦИФРАХ 20</a:t>
            </a:r>
            <a:r>
              <a:rPr lang="en-US" sz="3200" b="0" dirty="0" smtClean="0"/>
              <a:t>20</a:t>
            </a:r>
            <a:r>
              <a:rPr lang="ru-RU" sz="3200" b="0" dirty="0" smtClean="0"/>
              <a:t> год:</a:t>
            </a:r>
            <a:endParaRPr lang="ru-RU" b="0" dirty="0" smtClean="0"/>
          </a:p>
        </p:txBody>
      </p:sp>
      <p:grpSp>
        <p:nvGrpSpPr>
          <p:cNvPr id="9" name="Группа 8"/>
          <p:cNvGrpSpPr/>
          <p:nvPr/>
        </p:nvGrpSpPr>
        <p:grpSpPr>
          <a:xfrm>
            <a:off x="317502" y="2035481"/>
            <a:ext cx="11556998" cy="1492716"/>
            <a:chOff x="404853" y="2035481"/>
            <a:chExt cx="9716847" cy="1492716"/>
          </a:xfrm>
        </p:grpSpPr>
        <p:sp>
          <p:nvSpPr>
            <p:cNvPr id="5" name="TextBox 4"/>
            <p:cNvSpPr txBox="1"/>
            <p:nvPr/>
          </p:nvSpPr>
          <p:spPr>
            <a:xfrm>
              <a:off x="528347" y="2035481"/>
              <a:ext cx="106680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FC878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3</a:t>
              </a:r>
              <a:r>
                <a:rPr lang="ru-RU" sz="4000" dirty="0" smtClean="0">
                  <a:solidFill>
                    <a:srgbClr val="FC878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6</a:t>
              </a:r>
              <a:endParaRPr lang="ru-RU" sz="4000" dirty="0">
                <a:solidFill>
                  <a:srgbClr val="FC87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4853" y="3020366"/>
              <a:ext cx="1313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Futura PT Medium" panose="020B0602020204020303" pitchFamily="34" charset="-52"/>
                </a:rPr>
                <a:t>городов</a:t>
              </a:r>
              <a:endParaRPr lang="ru-RU" dirty="0">
                <a:solidFill>
                  <a:schemeClr val="bg1"/>
                </a:solidFill>
                <a:latin typeface="Futura PT Medium" panose="020B0602020204020303" pitchFamily="34" charset="-5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92671" y="2035481"/>
              <a:ext cx="1051053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4000" dirty="0" smtClean="0">
                  <a:solidFill>
                    <a:srgbClr val="FC878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55</a:t>
              </a:r>
              <a:endParaRPr lang="ru-RU" sz="4000" dirty="0">
                <a:solidFill>
                  <a:srgbClr val="FC87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00182" y="2871083"/>
              <a:ext cx="16360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Futura PT Medium" panose="020B0602020204020303" pitchFamily="34" charset="-52"/>
                </a:rPr>
                <a:t>франчайзи-</a:t>
              </a:r>
              <a:br>
                <a:rPr lang="ru-RU" dirty="0" smtClean="0">
                  <a:solidFill>
                    <a:schemeClr val="bg1"/>
                  </a:solidFill>
                  <a:latin typeface="Futura PT Medium" panose="020B0602020204020303" pitchFamily="34" charset="-52"/>
                </a:rPr>
              </a:br>
              <a:r>
                <a:rPr lang="ru-RU" dirty="0" smtClean="0">
                  <a:solidFill>
                    <a:schemeClr val="bg1"/>
                  </a:solidFill>
                  <a:latin typeface="Futura PT Medium" panose="020B0602020204020303" pitchFamily="34" charset="-52"/>
                </a:rPr>
                <a:t>партнёров</a:t>
              </a:r>
              <a:endParaRPr lang="ru-RU" dirty="0">
                <a:solidFill>
                  <a:schemeClr val="bg1"/>
                </a:solidFill>
                <a:latin typeface="Futura PT Medium" panose="020B0602020204020303" pitchFamily="34" charset="-5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79076" y="2047342"/>
              <a:ext cx="2286354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FC878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~ </a:t>
              </a:r>
              <a:r>
                <a:rPr lang="en-US" sz="4000" dirty="0" smtClean="0">
                  <a:solidFill>
                    <a:srgbClr val="FC878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1</a:t>
              </a:r>
              <a:r>
                <a:rPr lang="ru-RU" sz="4000" dirty="0" smtClean="0">
                  <a:solidFill>
                    <a:srgbClr val="FC878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1</a:t>
              </a:r>
              <a:r>
                <a:rPr lang="en-US" sz="4000" dirty="0" smtClean="0">
                  <a:solidFill>
                    <a:srgbClr val="FC878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0 </a:t>
              </a:r>
              <a:r>
                <a:rPr lang="en-US" sz="4000" dirty="0" smtClean="0">
                  <a:solidFill>
                    <a:srgbClr val="FC878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342</a:t>
              </a:r>
              <a:endParaRPr lang="ru-RU" sz="4000" dirty="0">
                <a:solidFill>
                  <a:srgbClr val="FC87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47863" y="2881866"/>
              <a:ext cx="17039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Futura PT Medium" panose="020B0602020204020303" pitchFamily="34" charset="-52"/>
                </a:rPr>
                <a:t>довольных</a:t>
              </a:r>
              <a:br>
                <a:rPr lang="ru-RU" dirty="0" smtClean="0">
                  <a:solidFill>
                    <a:schemeClr val="bg1"/>
                  </a:solidFill>
                  <a:latin typeface="Futura PT Medium" panose="020B0602020204020303" pitchFamily="34" charset="-52"/>
                </a:rPr>
              </a:br>
              <a:r>
                <a:rPr lang="ru-RU" dirty="0" smtClean="0">
                  <a:solidFill>
                    <a:schemeClr val="bg1"/>
                  </a:solidFill>
                  <a:latin typeface="Futura PT Medium" panose="020B0602020204020303" pitchFamily="34" charset="-52"/>
                </a:rPr>
                <a:t>клиентов за 2019г</a:t>
              </a:r>
              <a:endParaRPr lang="ru-RU" dirty="0">
                <a:solidFill>
                  <a:schemeClr val="bg1"/>
                </a:solidFill>
                <a:latin typeface="Futura PT Medium" panose="020B0602020204020303" pitchFamily="34" charset="-5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60327" y="2047342"/>
              <a:ext cx="10930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dirty="0" smtClean="0">
                  <a:solidFill>
                    <a:srgbClr val="FC878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11</a:t>
              </a:r>
              <a:r>
                <a:rPr lang="ru-RU" sz="3200" dirty="0" smtClean="0">
                  <a:solidFill>
                    <a:srgbClr val="FC878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endParaRPr lang="ru-RU" sz="3200" dirty="0">
                <a:solidFill>
                  <a:srgbClr val="FC87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55231" y="2937783"/>
              <a:ext cx="88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Futura PT Medium" panose="020B0602020204020303" pitchFamily="34" charset="-52"/>
                </a:rPr>
                <a:t>услуг</a:t>
              </a:r>
              <a:endParaRPr lang="ru-RU" dirty="0">
                <a:solidFill>
                  <a:schemeClr val="bg1"/>
                </a:solidFill>
                <a:latin typeface="Futura PT Medium" panose="020B0602020204020303" pitchFamily="34" charset="-5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833690" y="2035481"/>
              <a:ext cx="15385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dirty="0" smtClean="0">
                  <a:solidFill>
                    <a:srgbClr val="FC878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9</a:t>
              </a:r>
              <a:r>
                <a:rPr lang="en-US" sz="4000" dirty="0" smtClean="0">
                  <a:solidFill>
                    <a:srgbClr val="FC878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6</a:t>
              </a:r>
              <a:r>
                <a:rPr lang="ru-RU" sz="4000" dirty="0" smtClean="0">
                  <a:solidFill>
                    <a:srgbClr val="FC878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,6%</a:t>
              </a:r>
              <a:endParaRPr lang="ru-RU" sz="3200" dirty="0">
                <a:solidFill>
                  <a:srgbClr val="FC87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908663" y="2937783"/>
              <a:ext cx="141311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Futura PT Medium" panose="020B0602020204020303" pitchFamily="34" charset="-52"/>
                </a:rPr>
                <a:t>NPS</a:t>
              </a:r>
              <a:r>
                <a:rPr lang="ru-RU" dirty="0" smtClean="0">
                  <a:solidFill>
                    <a:schemeClr val="bg1"/>
                  </a:solidFill>
                  <a:latin typeface="Futura PT Medium" panose="020B0602020204020303" pitchFamily="34" charset="-52"/>
                </a:rPr>
                <a:t> партнёров</a:t>
              </a:r>
              <a:endParaRPr lang="ru-RU" dirty="0">
                <a:solidFill>
                  <a:schemeClr val="bg1"/>
                </a:solidFill>
                <a:latin typeface="Futura PT Medium" panose="020B0602020204020303" pitchFamily="34" charset="-5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552534" y="2047342"/>
              <a:ext cx="15691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dirty="0" smtClean="0">
                  <a:solidFill>
                    <a:srgbClr val="FC878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97,5%</a:t>
              </a:r>
              <a:endParaRPr lang="ru-RU" sz="3200" dirty="0">
                <a:solidFill>
                  <a:srgbClr val="FC87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692320" y="2937783"/>
              <a:ext cx="141311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Futura PT Medium" panose="020B0602020204020303" pitchFamily="34" charset="-52"/>
                </a:rPr>
                <a:t>NPS</a:t>
              </a:r>
              <a:r>
                <a:rPr lang="ru-RU" dirty="0" smtClean="0">
                  <a:solidFill>
                    <a:schemeClr val="bg1"/>
                  </a:solidFill>
                  <a:latin typeface="Futura PT Medium" panose="020B0602020204020303" pitchFamily="34" charset="-52"/>
                </a:rPr>
                <a:t> клиентов</a:t>
              </a:r>
              <a:endParaRPr lang="ru-RU" dirty="0">
                <a:solidFill>
                  <a:schemeClr val="bg1"/>
                </a:solidFill>
                <a:latin typeface="Futura PT Medium" panose="020B0602020204020303" pitchFamily="34" charset="-52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35527" y="4383795"/>
            <a:ext cx="1303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C87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275</a:t>
            </a:r>
            <a:endParaRPr lang="ru-RU" sz="4000" dirty="0">
              <a:solidFill>
                <a:srgbClr val="FC87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2561" y="5091681"/>
            <a:ext cx="2989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utura PT Medium" panose="020B0602020204020303" pitchFamily="34" charset="-52"/>
              </a:rPr>
              <a:t>о</a:t>
            </a:r>
            <a:r>
              <a:rPr lang="ru-RU" dirty="0" smtClean="0">
                <a:solidFill>
                  <a:schemeClr val="bg1"/>
                </a:solidFill>
                <a:latin typeface="Futura PT Medium" panose="020B0602020204020303" pitchFamily="34" charset="-52"/>
              </a:rPr>
              <a:t>бучающих уроков </a:t>
            </a:r>
            <a:br>
              <a:rPr lang="ru-RU" dirty="0" smtClean="0">
                <a:solidFill>
                  <a:schemeClr val="bg1"/>
                </a:solidFill>
                <a:latin typeface="Futura PT Medium" panose="020B0602020204020303" pitchFamily="34" charset="-52"/>
              </a:rPr>
            </a:br>
            <a:r>
              <a:rPr lang="ru-RU" dirty="0" smtClean="0">
                <a:solidFill>
                  <a:schemeClr val="bg1"/>
                </a:solidFill>
                <a:latin typeface="Futura PT Medium" panose="020B0602020204020303" pitchFamily="34" charset="-52"/>
              </a:rPr>
              <a:t>для франчайзи-партнёров </a:t>
            </a:r>
            <a:br>
              <a:rPr lang="ru-RU" dirty="0" smtClean="0">
                <a:solidFill>
                  <a:schemeClr val="bg1"/>
                </a:solidFill>
                <a:latin typeface="Futura PT Medium" panose="020B0602020204020303" pitchFamily="34" charset="-52"/>
              </a:rPr>
            </a:br>
            <a:r>
              <a:rPr lang="ru-RU" dirty="0" smtClean="0">
                <a:solidFill>
                  <a:schemeClr val="bg1"/>
                </a:solidFill>
                <a:latin typeface="Futura PT Medium" panose="020B0602020204020303" pitchFamily="34" charset="-52"/>
              </a:rPr>
              <a:t>и сотрудников</a:t>
            </a:r>
            <a:endParaRPr lang="ru-RU" dirty="0">
              <a:solidFill>
                <a:schemeClr val="bg1"/>
              </a:solidFill>
              <a:latin typeface="Futura PT Medium" panose="020B0602020204020303" pitchFamily="34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17042" y="4383795"/>
            <a:ext cx="3626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C87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67</a:t>
            </a:r>
            <a:r>
              <a:rPr lang="en-US" sz="4000" dirty="0" smtClean="0">
                <a:solidFill>
                  <a:srgbClr val="FC87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000" dirty="0" smtClean="0">
                <a:solidFill>
                  <a:srgbClr val="FC87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376 569</a:t>
            </a:r>
            <a:r>
              <a:rPr lang="ru-RU" sz="4000" dirty="0" smtClean="0">
                <a:solidFill>
                  <a:srgbClr val="FC87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₽</a:t>
            </a:r>
            <a:endParaRPr lang="ru-RU" sz="4000" dirty="0">
              <a:solidFill>
                <a:srgbClr val="FC87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60008" y="5230180"/>
            <a:ext cx="1940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Futura PT Medium" panose="020B0602020204020303" pitchFamily="34" charset="-52"/>
              </a:rPr>
              <a:t>оборот сети </a:t>
            </a:r>
            <a:br>
              <a:rPr lang="ru-RU" dirty="0" smtClean="0">
                <a:solidFill>
                  <a:schemeClr val="bg1"/>
                </a:solidFill>
                <a:latin typeface="Futura PT Medium" panose="020B0602020204020303" pitchFamily="34" charset="-52"/>
              </a:rPr>
            </a:br>
            <a:r>
              <a:rPr lang="ru-RU" dirty="0" smtClean="0">
                <a:solidFill>
                  <a:schemeClr val="bg1"/>
                </a:solidFill>
                <a:latin typeface="Futura PT Medium" panose="020B0602020204020303" pitchFamily="34" charset="-52"/>
              </a:rPr>
              <a:t>за январь-</a:t>
            </a:r>
            <a:r>
              <a:rPr lang="ru-RU" dirty="0" smtClean="0">
                <a:solidFill>
                  <a:schemeClr val="bg1"/>
                </a:solidFill>
                <a:latin typeface="Futura PT Medium" panose="020B0602020204020303" pitchFamily="34" charset="-52"/>
              </a:rPr>
              <a:t>июль </a:t>
            </a:r>
            <a:r>
              <a:rPr lang="ru-RU" dirty="0" smtClean="0">
                <a:solidFill>
                  <a:schemeClr val="bg1"/>
                </a:solidFill>
                <a:latin typeface="Futura PT Medium" panose="020B0602020204020303" pitchFamily="34" charset="-52"/>
              </a:rPr>
              <a:t>20</a:t>
            </a:r>
            <a:r>
              <a:rPr lang="en-US" dirty="0" smtClean="0">
                <a:solidFill>
                  <a:schemeClr val="bg1"/>
                </a:solidFill>
                <a:latin typeface="Futura PT Medium" panose="020B0602020204020303" pitchFamily="34" charset="-52"/>
              </a:rPr>
              <a:t>20</a:t>
            </a:r>
            <a:r>
              <a:rPr lang="ru-RU" dirty="0" smtClean="0">
                <a:solidFill>
                  <a:schemeClr val="bg1"/>
                </a:solidFill>
                <a:latin typeface="Futura PT Medium" panose="020B0602020204020303" pitchFamily="34" charset="-52"/>
              </a:rPr>
              <a:t>г</a:t>
            </a:r>
            <a:r>
              <a:rPr lang="en-US" dirty="0" smtClean="0">
                <a:solidFill>
                  <a:schemeClr val="bg1"/>
                </a:solidFill>
                <a:latin typeface="Futura PT Medium" panose="020B0602020204020303" pitchFamily="34" charset="-52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Futura PT Medium" panose="020B0602020204020303" pitchFamily="34" charset="-52"/>
              </a:rPr>
              <a:t>(карантин) </a:t>
            </a:r>
            <a:endParaRPr lang="ru-RU" dirty="0">
              <a:solidFill>
                <a:schemeClr val="bg1"/>
              </a:solidFill>
              <a:latin typeface="Futura PT Medium" panose="020B0602020204020303" pitchFamily="34" charset="-5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88726" y="4383795"/>
            <a:ext cx="1666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C87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~ </a:t>
            </a:r>
            <a:r>
              <a:rPr lang="ru-RU" sz="4000" dirty="0" smtClean="0">
                <a:solidFill>
                  <a:srgbClr val="FC87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</a:t>
            </a:r>
            <a:r>
              <a:rPr lang="en-US" sz="4000" dirty="0" smtClean="0">
                <a:solidFill>
                  <a:srgbClr val="FC87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00</a:t>
            </a:r>
            <a:endParaRPr lang="ru-RU" sz="4000" dirty="0">
              <a:solidFill>
                <a:srgbClr val="FC87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510206" y="5230179"/>
            <a:ext cx="2989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Futura PT Medium" panose="020B0602020204020303" pitchFamily="34" charset="-52"/>
              </a:rPr>
              <a:t>сотрудников</a:t>
            </a:r>
            <a:br>
              <a:rPr lang="ru-RU" dirty="0" smtClean="0">
                <a:solidFill>
                  <a:schemeClr val="bg1"/>
                </a:solidFill>
                <a:latin typeface="Futura PT Medium" panose="020B0602020204020303" pitchFamily="34" charset="-52"/>
              </a:rPr>
            </a:br>
            <a:r>
              <a:rPr lang="ru-RU" dirty="0" smtClean="0">
                <a:solidFill>
                  <a:schemeClr val="bg1"/>
                </a:solidFill>
                <a:latin typeface="Futura PT Medium" panose="020B0602020204020303" pitchFamily="34" charset="-52"/>
              </a:rPr>
              <a:t>во всей сети</a:t>
            </a:r>
            <a:endParaRPr lang="ru-RU" dirty="0">
              <a:solidFill>
                <a:schemeClr val="bg1"/>
              </a:solidFill>
              <a:latin typeface="Futura PT Medium" panose="020B06020202040203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61288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36" y="1617215"/>
            <a:ext cx="5167746" cy="3875810"/>
          </a:xfrm>
          <a:prstGeom prst="rect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617215"/>
            <a:ext cx="5167746" cy="3875810"/>
          </a:xfrm>
          <a:prstGeom prst="rect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-518160" y="149753"/>
            <a:ext cx="6018416" cy="1046480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1"/>
          <p:cNvSpPr txBox="1">
            <a:spLocks/>
          </p:cNvSpPr>
          <p:nvPr/>
        </p:nvSpPr>
        <p:spPr>
          <a:xfrm>
            <a:off x="0" y="179043"/>
            <a:ext cx="5460008" cy="98790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dirty="0" smtClean="0">
                <a:latin typeface="+mj-lt"/>
              </a:rPr>
              <a:t> </a:t>
            </a:r>
            <a:r>
              <a:rPr lang="en-US" sz="3200" dirty="0"/>
              <a:t>DPSP STUDIO</a:t>
            </a:r>
            <a:endParaRPr lang="ru-RU" dirty="0" smtClean="0">
              <a:latin typeface="+mj-lt"/>
            </a:endParaRPr>
          </a:p>
        </p:txBody>
      </p:sp>
      <p:pic>
        <p:nvPicPr>
          <p:cNvPr id="2" name="Изображение 1" descr="WhatsApp Image 2020-04-24 at 09.41.18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2" y="1619744"/>
            <a:ext cx="5279933" cy="3959950"/>
          </a:xfrm>
          <a:prstGeom prst="rect">
            <a:avLst/>
          </a:prstGeom>
        </p:spPr>
      </p:pic>
      <p:pic>
        <p:nvPicPr>
          <p:cNvPr id="3" name="Изображение 2" descr="WhatsApp Image 2020-04-24 at 09.41.12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51" y="1632703"/>
            <a:ext cx="5279933" cy="395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3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518161" y="149753"/>
            <a:ext cx="6614161" cy="1046480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0" y="179043"/>
            <a:ext cx="5460008" cy="987901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dirty="0" smtClean="0">
                <a:latin typeface="+mj-lt"/>
              </a:rPr>
              <a:t>КОМАНДА </a:t>
            </a:r>
            <a:r>
              <a:rPr lang="en-US" sz="3200" dirty="0"/>
              <a:t>DPSP STUDIO</a:t>
            </a:r>
            <a:endParaRPr lang="ru-RU" dirty="0" smtClean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2"/>
          <a:stretch/>
        </p:blipFill>
        <p:spPr>
          <a:xfrm>
            <a:off x="9530863" y="1583451"/>
            <a:ext cx="1168196" cy="1123143"/>
          </a:xfrm>
          <a:prstGeom prst="ellipse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810471" y="2911607"/>
            <a:ext cx="2608980" cy="87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C878C"/>
                </a:solidFill>
                <a:latin typeface="Futura PT Medium" panose="020B0602020204020303" pitchFamily="34" charset="-52"/>
              </a:rPr>
              <a:t>Владимир Яцуненко </a:t>
            </a:r>
          </a:p>
          <a:p>
            <a:pPr algn="ctr"/>
            <a:r>
              <a:rPr lang="ru-RU" sz="1200" dirty="0" smtClean="0"/>
              <a:t>Менеджер по открытию </a:t>
            </a:r>
            <a:br>
              <a:rPr lang="ru-RU" sz="1200" dirty="0" smtClean="0"/>
            </a:br>
            <a:r>
              <a:rPr lang="ru-RU" sz="1200" dirty="0" smtClean="0"/>
              <a:t>и сопровождению новых партнёров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26197"/>
          <a:stretch/>
        </p:blipFill>
        <p:spPr>
          <a:xfrm>
            <a:off x="3938795" y="3834084"/>
            <a:ext cx="1168196" cy="1169259"/>
          </a:xfrm>
          <a:prstGeom prst="ellipse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585777" y="5215493"/>
            <a:ext cx="18742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rgbClr val="FC878C"/>
                </a:solidFill>
                <a:latin typeface="Futura PT Medium" panose="020B0602020204020303" pitchFamily="34" charset="-52"/>
              </a:rPr>
              <a:t>Ксения Мамонтова </a:t>
            </a:r>
          </a:p>
          <a:p>
            <a:pPr algn="ctr"/>
            <a:r>
              <a:rPr lang="ru-RU" sz="1200" dirty="0" smtClean="0"/>
              <a:t>Специалист </a:t>
            </a:r>
            <a:br>
              <a:rPr lang="ru-RU" sz="1200" dirty="0" smtClean="0"/>
            </a:br>
            <a:r>
              <a:rPr lang="ru-RU" sz="1200" dirty="0" smtClean="0"/>
              <a:t>по контролю качества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96907" y="2935145"/>
            <a:ext cx="2204146" cy="807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rgbClr val="FC878C"/>
                </a:solidFill>
                <a:latin typeface="Futura PT Medium" panose="020B0602020204020303" pitchFamily="34" charset="-52"/>
              </a:rPr>
              <a:t>Екатерина </a:t>
            </a:r>
            <a:r>
              <a:rPr lang="ru-RU" sz="1600" dirty="0" err="1">
                <a:solidFill>
                  <a:srgbClr val="FC878C"/>
                </a:solidFill>
                <a:latin typeface="Futura PT Medium" panose="020B0602020204020303" pitchFamily="34" charset="-52"/>
              </a:rPr>
              <a:t>Шитякова</a:t>
            </a:r>
            <a:r>
              <a:rPr lang="ru-RU" sz="1600" dirty="0">
                <a:solidFill>
                  <a:srgbClr val="FC878C"/>
                </a:solidFill>
                <a:latin typeface="Futura PT Medium" panose="020B0602020204020303" pitchFamily="34" charset="-52"/>
              </a:rPr>
              <a:t> </a:t>
            </a:r>
            <a:endParaRPr lang="ru-RU" sz="1600" dirty="0" smtClean="0">
              <a:solidFill>
                <a:srgbClr val="FC878C"/>
              </a:solidFill>
              <a:latin typeface="Futura PT Medium" panose="020B0602020204020303" pitchFamily="34" charset="-52"/>
            </a:endParaRPr>
          </a:p>
          <a:p>
            <a:pPr algn="ctr"/>
            <a:r>
              <a:rPr lang="ru-RU" sz="1400" dirty="0" smtClean="0"/>
              <a:t>Директор </a:t>
            </a:r>
            <a:br>
              <a:rPr lang="ru-RU" sz="1400" dirty="0" smtClean="0"/>
            </a:br>
            <a:r>
              <a:rPr lang="ru-RU" sz="1400" dirty="0" smtClean="0"/>
              <a:t>Управляющей Компании</a:t>
            </a:r>
            <a:endParaRPr lang="ru-RU" sz="1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372" y="1572832"/>
            <a:ext cx="1191215" cy="1133761"/>
          </a:xfrm>
          <a:prstGeom prst="ellipse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8482" t="2734" r="27232"/>
          <a:stretch/>
        </p:blipFill>
        <p:spPr>
          <a:xfrm>
            <a:off x="1316106" y="1526911"/>
            <a:ext cx="1168196" cy="1144186"/>
          </a:xfrm>
          <a:prstGeom prst="ellipse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892629" y="2943335"/>
            <a:ext cx="2015149" cy="581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rgbClr val="FC878C"/>
                </a:solidFill>
                <a:latin typeface="Futura PT Medium" panose="020B0602020204020303" pitchFamily="34" charset="-52"/>
              </a:rPr>
              <a:t>Вероника </a:t>
            </a:r>
            <a:r>
              <a:rPr lang="ru-RU" sz="1600" dirty="0" err="1" smtClean="0">
                <a:solidFill>
                  <a:srgbClr val="FC878C"/>
                </a:solidFill>
                <a:latin typeface="Futura PT Medium" panose="020B0602020204020303" pitchFamily="34" charset="-52"/>
              </a:rPr>
              <a:t>Ратанова</a:t>
            </a:r>
            <a:endParaRPr lang="ru-RU" sz="1600" dirty="0" smtClean="0">
              <a:solidFill>
                <a:srgbClr val="FC878C"/>
              </a:solidFill>
              <a:latin typeface="Futura PT Medium" panose="020B0602020204020303" pitchFamily="34" charset="-52"/>
            </a:endParaRPr>
          </a:p>
          <a:p>
            <a:pPr algn="ctr"/>
            <a:r>
              <a:rPr lang="ru-RU" sz="1400" dirty="0" smtClean="0"/>
              <a:t>Основатель сети</a:t>
            </a:r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604442" y="5215493"/>
            <a:ext cx="1491114" cy="5044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rgbClr val="FC878C"/>
                </a:solidFill>
                <a:latin typeface="Futura PT Medium" panose="020B0602020204020303" pitchFamily="34" charset="-52"/>
              </a:rPr>
              <a:t>Тамара </a:t>
            </a:r>
            <a:r>
              <a:rPr lang="ru-RU" sz="1600" dirty="0" err="1" smtClean="0">
                <a:solidFill>
                  <a:srgbClr val="FC878C"/>
                </a:solidFill>
                <a:latin typeface="Futura PT Medium" panose="020B0602020204020303" pitchFamily="34" charset="-52"/>
              </a:rPr>
              <a:t>Кусова</a:t>
            </a:r>
            <a:endParaRPr lang="ru-RU" sz="1600" dirty="0">
              <a:solidFill>
                <a:srgbClr val="FC878C"/>
              </a:solidFill>
              <a:latin typeface="Futura PT Medium" panose="020B0602020204020303" pitchFamily="34" charset="-52"/>
            </a:endParaRPr>
          </a:p>
          <a:p>
            <a:pPr algn="ctr"/>
            <a:r>
              <a:rPr lang="ru-RU" sz="1200" dirty="0" smtClean="0"/>
              <a:t>Аккаунт-менеджер</a:t>
            </a:r>
            <a:endParaRPr lang="ru-RU" sz="1200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/>
          <a:srcRect r="2760"/>
          <a:stretch/>
        </p:blipFill>
        <p:spPr>
          <a:xfrm>
            <a:off x="6805410" y="3832756"/>
            <a:ext cx="1089177" cy="1080000"/>
          </a:xfrm>
          <a:prstGeom prst="ellipse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0" y="727222"/>
            <a:ext cx="596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Косметологи </a:t>
            </a:r>
            <a:r>
              <a:rPr lang="ru-RU" dirty="0" smtClean="0">
                <a:latin typeface="Futura PT Medium" panose="020B0602020204020303" pitchFamily="34" charset="-52"/>
              </a:rPr>
              <a:t>только с медицинским образованием</a:t>
            </a:r>
            <a:endParaRPr lang="ru-RU" dirty="0">
              <a:latin typeface="Futura PT Medium" panose="020B0602020204020303" pitchFamily="34" charset="-52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114961" y="5376331"/>
            <a:ext cx="1903992" cy="1330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601" y="132745"/>
            <a:ext cx="958095" cy="1080000"/>
          </a:xfrm>
          <a:prstGeom prst="rect">
            <a:avLst/>
          </a:prstGeom>
        </p:spPr>
      </p:pic>
      <p:pic>
        <p:nvPicPr>
          <p:cNvPr id="1026" name="Picture 2" descr="https://sun1-15.userapi.com/Waw0jWaP8bTRU_bKYsNzw6x5UzFPFjwdinWieg/1FjdwWcqdZ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3" b="22101"/>
          <a:stretch/>
        </p:blipFill>
        <p:spPr bwMode="auto">
          <a:xfrm>
            <a:off x="3987096" y="1583279"/>
            <a:ext cx="1080000" cy="1111680"/>
          </a:xfrm>
          <a:prstGeom prst="ellipse">
            <a:avLst/>
          </a:prstGeom>
          <a:noFill/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3647389" y="2943335"/>
            <a:ext cx="175941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rgbClr val="FC878C"/>
                </a:solidFill>
                <a:latin typeface="Futura PT Medium" panose="020B0602020204020303" pitchFamily="34" charset="-52"/>
              </a:rPr>
              <a:t>Аяз Шабутдинов</a:t>
            </a:r>
          </a:p>
          <a:p>
            <a:pPr algn="ctr"/>
            <a:r>
              <a:rPr lang="ru-RU" sz="1400" dirty="0" smtClean="0"/>
              <a:t>Партнёр </a:t>
            </a:r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556994" y="6089712"/>
            <a:ext cx="9078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+mj-lt"/>
              </a:rPr>
              <a:t>И ЕЩЁ </a:t>
            </a:r>
            <a:r>
              <a:rPr lang="en-US" sz="3200" dirty="0" smtClean="0">
                <a:latin typeface="+mj-lt"/>
              </a:rPr>
              <a:t>~</a:t>
            </a:r>
            <a:r>
              <a:rPr lang="ru-RU" sz="3200" dirty="0" smtClean="0">
                <a:latin typeface="+mj-lt"/>
              </a:rPr>
              <a:t> 200 СОТРУДНИКОВ ПО ВСЕЙ СЕТИ</a:t>
            </a:r>
            <a:endParaRPr lang="ru-R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3112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518161" y="149753"/>
            <a:ext cx="6343926" cy="1046480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0" y="179043"/>
            <a:ext cx="5460008" cy="98790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dirty="0" smtClean="0">
                <a:latin typeface="+mj-lt"/>
              </a:rPr>
              <a:t>ПОДРЯДЧИКИ </a:t>
            </a:r>
          </a:p>
          <a:p>
            <a:pPr marL="0" indent="0">
              <a:buNone/>
            </a:pPr>
            <a:r>
              <a:rPr lang="en-US" sz="3200" dirty="0" smtClean="0"/>
              <a:t>DPSP </a:t>
            </a:r>
            <a:r>
              <a:rPr lang="en-US" sz="3200" dirty="0"/>
              <a:t>STUDIO</a:t>
            </a:r>
            <a:endParaRPr lang="ru-RU" dirty="0" smtClean="0">
              <a:latin typeface="+mj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114961" y="5376331"/>
            <a:ext cx="1903992" cy="1330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601" y="132745"/>
            <a:ext cx="958095" cy="108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0828" t="18837" r="42020" b="14652"/>
          <a:stretch/>
        </p:blipFill>
        <p:spPr>
          <a:xfrm>
            <a:off x="668429" y="1865129"/>
            <a:ext cx="1160028" cy="1133761"/>
          </a:xfrm>
          <a:prstGeom prst="ellipse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21934" y="3262940"/>
            <a:ext cx="1653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rgbClr val="FC878C"/>
                </a:solidFill>
                <a:latin typeface="Futura PT Medium" panose="020B0602020204020303" pitchFamily="34" charset="-52"/>
              </a:rPr>
              <a:t>Виталий Кучеров</a:t>
            </a:r>
            <a:endParaRPr lang="ru-RU" sz="1600" dirty="0">
              <a:solidFill>
                <a:srgbClr val="FC878C"/>
              </a:solidFill>
              <a:latin typeface="Futura PT Medium" panose="020B0602020204020303" pitchFamily="34" charset="-52"/>
            </a:endParaRPr>
          </a:p>
          <a:p>
            <a:pPr algn="ctr"/>
            <a:r>
              <a:rPr lang="ru-RU" sz="1200" dirty="0" smtClean="0"/>
              <a:t>Маркетолог</a:t>
            </a:r>
            <a:endParaRPr lang="ru-RU" sz="1200" dirty="0"/>
          </a:p>
        </p:txBody>
      </p:sp>
      <p:pic>
        <p:nvPicPr>
          <p:cNvPr id="2050" name="Picture 2" descr="https://sun9-39.userapi.com/c846122/v846122093/da0ca/dvx9Knb2O3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8" b="24798"/>
          <a:stretch/>
        </p:blipFill>
        <p:spPr bwMode="auto">
          <a:xfrm>
            <a:off x="3131132" y="1889704"/>
            <a:ext cx="1080000" cy="1084610"/>
          </a:xfrm>
          <a:prstGeom prst="ellipse">
            <a:avLst/>
          </a:prstGeom>
          <a:noFill/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863862" y="3262940"/>
            <a:ext cx="16145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rgbClr val="FC878C"/>
                </a:solidFill>
                <a:latin typeface="Futura PT Medium" panose="020B0602020204020303" pitchFamily="34" charset="-52"/>
              </a:rPr>
              <a:t>Максим Киселёв</a:t>
            </a:r>
            <a:endParaRPr lang="ru-RU" sz="1600" dirty="0">
              <a:solidFill>
                <a:srgbClr val="FC878C"/>
              </a:solidFill>
              <a:latin typeface="Futura PT Medium" panose="020B0602020204020303" pitchFamily="34" charset="-52"/>
            </a:endParaRPr>
          </a:p>
          <a:p>
            <a:pPr algn="ctr"/>
            <a:r>
              <a:rPr lang="ru-RU" sz="1200" dirty="0" smtClean="0"/>
              <a:t>Консультант </a:t>
            </a:r>
            <a:br>
              <a:rPr lang="ru-RU" sz="1200" dirty="0" smtClean="0"/>
            </a:br>
            <a:r>
              <a:rPr lang="ru-RU" sz="1200" dirty="0" smtClean="0"/>
              <a:t>по подбору персонала</a:t>
            </a:r>
            <a:endParaRPr lang="ru-RU" sz="1200" dirty="0"/>
          </a:p>
        </p:txBody>
      </p:sp>
      <p:pic>
        <p:nvPicPr>
          <p:cNvPr id="2052" name="Picture 4" descr="https://sun9-65.userapi.com/c851236/v851236206/27c40/aqkGa0ejlW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3" t="2226" r="957" b="45633"/>
          <a:stretch/>
        </p:blipFill>
        <p:spPr bwMode="auto">
          <a:xfrm>
            <a:off x="5648417" y="1876391"/>
            <a:ext cx="1080000" cy="1095161"/>
          </a:xfrm>
          <a:prstGeom prst="ellipse">
            <a:avLst/>
          </a:prstGeom>
          <a:noFill/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5406581" y="3262940"/>
            <a:ext cx="14542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rgbClr val="FC878C"/>
                </a:solidFill>
                <a:latin typeface="Futura PT Medium" panose="020B0602020204020303" pitchFamily="34" charset="-52"/>
              </a:rPr>
              <a:t>Павел Чехов</a:t>
            </a:r>
            <a:endParaRPr lang="ru-RU" sz="1600" dirty="0">
              <a:solidFill>
                <a:srgbClr val="FC878C"/>
              </a:solidFill>
              <a:latin typeface="Futura PT Medium" panose="020B0602020204020303" pitchFamily="34" charset="-52"/>
            </a:endParaRPr>
          </a:p>
          <a:p>
            <a:pPr algn="ctr"/>
            <a:r>
              <a:rPr lang="ru-RU" sz="1200" dirty="0" smtClean="0"/>
              <a:t>Разработчик бренда</a:t>
            </a:r>
            <a:endParaRPr lang="ru-RU" sz="12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791406" y="3262940"/>
            <a:ext cx="1449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rgbClr val="FC878C"/>
                </a:solidFill>
                <a:latin typeface="Futura PT Medium" panose="020B0602020204020303" pitchFamily="34" charset="-52"/>
              </a:rPr>
              <a:t>София Попова</a:t>
            </a:r>
            <a:endParaRPr lang="ru-RU" sz="1600" dirty="0">
              <a:solidFill>
                <a:srgbClr val="FC878C"/>
              </a:solidFill>
              <a:latin typeface="Futura PT Medium" panose="020B0602020204020303" pitchFamily="34" charset="-52"/>
            </a:endParaRPr>
          </a:p>
          <a:p>
            <a:pPr algn="ctr"/>
            <a:r>
              <a:rPr lang="ru-RU" sz="1200" dirty="0" smtClean="0"/>
              <a:t>Дизайнер</a:t>
            </a:r>
            <a:endParaRPr lang="ru-RU" sz="12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421934" y="5710358"/>
            <a:ext cx="17764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rgbClr val="FC878C"/>
                </a:solidFill>
                <a:latin typeface="Futura PT Medium" panose="020B0602020204020303" pitchFamily="34" charset="-52"/>
              </a:rPr>
              <a:t>Анна Парамонова</a:t>
            </a:r>
            <a:endParaRPr lang="ru-RU" sz="1600" dirty="0">
              <a:solidFill>
                <a:srgbClr val="FC878C"/>
              </a:solidFill>
              <a:latin typeface="Futura PT Medium" panose="020B0602020204020303" pitchFamily="34" charset="-52"/>
            </a:endParaRPr>
          </a:p>
          <a:p>
            <a:pPr algn="ctr"/>
            <a:r>
              <a:rPr lang="ru-RU" sz="1200" dirty="0" smtClean="0"/>
              <a:t>Бухгалтерия </a:t>
            </a:r>
            <a:br>
              <a:rPr lang="ru-RU" sz="1200" dirty="0" smtClean="0"/>
            </a:br>
            <a:r>
              <a:rPr lang="ru-RU" sz="1200" dirty="0" smtClean="0"/>
              <a:t>и налогообложение</a:t>
            </a:r>
            <a:endParaRPr lang="ru-RU" sz="12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835980" y="5710358"/>
            <a:ext cx="2081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FC878C"/>
                </a:solidFill>
                <a:latin typeface="Futura PT Medium" panose="020B0602020204020303" pitchFamily="34" charset="-52"/>
              </a:rPr>
              <a:t>Светлана Малик</a:t>
            </a:r>
            <a:endParaRPr lang="ru-RU" sz="1600" dirty="0">
              <a:solidFill>
                <a:srgbClr val="FC878C"/>
              </a:solidFill>
              <a:latin typeface="Futura PT Medium" panose="020B0602020204020303" pitchFamily="34" charset="-52"/>
            </a:endParaRPr>
          </a:p>
          <a:p>
            <a:pPr algn="ctr"/>
            <a:r>
              <a:rPr lang="ru-RU" sz="1200" dirty="0" smtClean="0"/>
              <a:t>Финансовый </a:t>
            </a:r>
            <a:br>
              <a:rPr lang="ru-RU" sz="1200" dirty="0" smtClean="0"/>
            </a:br>
            <a:r>
              <a:rPr lang="ru-RU" sz="1200" dirty="0" smtClean="0"/>
              <a:t>консультант</a:t>
            </a:r>
            <a:endParaRPr lang="ru-RU" sz="1200" dirty="0"/>
          </a:p>
        </p:txBody>
      </p:sp>
      <p:pic>
        <p:nvPicPr>
          <p:cNvPr id="2054" name="Picture 6" descr="https://sun9-4.userapi.com/c853524/v853524129/3964a/Ok71kRUOh_Q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3" b="16977"/>
          <a:stretch/>
        </p:blipFill>
        <p:spPr bwMode="auto">
          <a:xfrm>
            <a:off x="4257051" y="4350960"/>
            <a:ext cx="1080000" cy="1088796"/>
          </a:xfrm>
          <a:prstGeom prst="ellipse">
            <a:avLst/>
          </a:prstGeom>
          <a:noFill/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53.userapi.com/c847120/v847120123/6e971/mOarfoMXEc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" b="21002"/>
          <a:stretch/>
        </p:blipFill>
        <p:spPr bwMode="auto">
          <a:xfrm>
            <a:off x="708442" y="4367501"/>
            <a:ext cx="1080000" cy="1084083"/>
          </a:xfrm>
          <a:prstGeom prst="ellipse">
            <a:avLst/>
          </a:prstGeom>
          <a:noFill/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7478821" y="5705902"/>
            <a:ext cx="20746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rgbClr val="FC878C"/>
                </a:solidFill>
                <a:latin typeface="Futura PT Medium" panose="020B0602020204020303" pitchFamily="34" charset="-52"/>
              </a:rPr>
              <a:t>Татьяна </a:t>
            </a:r>
            <a:r>
              <a:rPr lang="ru-RU" sz="1600" dirty="0" err="1" smtClean="0">
                <a:solidFill>
                  <a:srgbClr val="FC878C"/>
                </a:solidFill>
                <a:latin typeface="Futura PT Medium" panose="020B0602020204020303" pitchFamily="34" charset="-52"/>
              </a:rPr>
              <a:t>Замостьянова</a:t>
            </a:r>
            <a:endParaRPr lang="ru-RU" sz="1600" dirty="0" smtClean="0">
              <a:solidFill>
                <a:srgbClr val="FC878C"/>
              </a:solidFill>
              <a:latin typeface="Futura PT Medium" panose="020B0602020204020303" pitchFamily="34" charset="-52"/>
            </a:endParaRPr>
          </a:p>
          <a:p>
            <a:pPr algn="ctr"/>
            <a:r>
              <a:rPr lang="ru-RU" sz="1200" dirty="0" smtClean="0"/>
              <a:t>Юрист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382792" y="2225680"/>
            <a:ext cx="28092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utura PT Medium" panose="020B0602020204020303" pitchFamily="34" charset="-52"/>
              </a:rPr>
              <a:t>А также: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Мебель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Оборудование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Расходные материалы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Косметика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Программное обеспечение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Обучение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 err="1"/>
              <a:t>Like</a:t>
            </a:r>
            <a:r>
              <a:rPr lang="ru-RU" dirty="0"/>
              <a:t> </a:t>
            </a:r>
            <a:r>
              <a:rPr lang="ru-RU" dirty="0" smtClean="0"/>
              <a:t>Центре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Разработка и упаковка презентаций</a:t>
            </a:r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/>
          <a:srcRect t="25963" b="17875"/>
          <a:stretch/>
        </p:blipFill>
        <p:spPr>
          <a:xfrm>
            <a:off x="7936708" y="4373282"/>
            <a:ext cx="1080000" cy="1078302"/>
          </a:xfrm>
          <a:prstGeom prst="ellipse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/>
          <a:srcRect l="19516" t="27771" r="10268" b="23807"/>
          <a:stretch/>
        </p:blipFill>
        <p:spPr>
          <a:xfrm>
            <a:off x="7976124" y="1881290"/>
            <a:ext cx="1080000" cy="1117600"/>
          </a:xfrm>
          <a:prstGeom prst="ellipse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</p:spTree>
    <p:extLst>
      <p:ext uri="{BB962C8B-B14F-4D97-AF65-F5344CB8AC3E}">
        <p14:creationId xmlns:p14="http://schemas.microsoft.com/office/powerpoint/2010/main" val="155035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/>
          <p:cNvSpPr/>
          <p:nvPr/>
        </p:nvSpPr>
        <p:spPr>
          <a:xfrm>
            <a:off x="-104919" y="1605433"/>
            <a:ext cx="3503261" cy="433906"/>
          </a:xfrm>
          <a:prstGeom prst="rect">
            <a:avLst/>
          </a:prstGeom>
          <a:gradFill flip="none" rotWithShape="1">
            <a:gsLst>
              <a:gs pos="0">
                <a:srgbClr val="FED8D5"/>
              </a:gs>
              <a:gs pos="100000">
                <a:srgbClr val="FED8D5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10114961" y="5376331"/>
            <a:ext cx="1903992" cy="1330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-518161" y="149753"/>
            <a:ext cx="5844460" cy="1046480"/>
          </a:xfrm>
          <a:prstGeom prst="rect">
            <a:avLst/>
          </a:prstGeom>
          <a:solidFill>
            <a:srgbClr val="FED8D5"/>
          </a:solidFill>
          <a:ln>
            <a:noFill/>
          </a:ln>
          <a:effectLst>
            <a:outerShdw blurRad="254000" dist="381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1"/>
          <p:cNvSpPr txBox="1">
            <a:spLocks/>
          </p:cNvSpPr>
          <p:nvPr/>
        </p:nvSpPr>
        <p:spPr>
          <a:xfrm>
            <a:off x="0" y="287655"/>
            <a:ext cx="5460008" cy="987901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dirty="0" smtClean="0">
                <a:latin typeface="+mj-lt"/>
              </a:rPr>
              <a:t>УСЛУГИ В </a:t>
            </a:r>
            <a:r>
              <a:rPr lang="en-US" sz="3200" dirty="0"/>
              <a:t>DPSP STUDIO</a:t>
            </a:r>
            <a:endParaRPr lang="ru-RU" dirty="0" smtClean="0">
              <a:latin typeface="+mj-l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l="17980" r="15964"/>
          <a:stretch/>
        </p:blipFill>
        <p:spPr>
          <a:xfrm>
            <a:off x="8650664" y="4861475"/>
            <a:ext cx="1028670" cy="1080000"/>
          </a:xfrm>
          <a:prstGeom prst="ellipse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6359731" y="6117534"/>
            <a:ext cx="1306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Futura PT Medium" panose="020B0602020204020303" pitchFamily="34" charset="-52"/>
              </a:rPr>
              <a:t>Вакуумный </a:t>
            </a:r>
            <a:r>
              <a:rPr lang="ru-RU" dirty="0" smtClean="0">
                <a:latin typeface="Futura PT Medium" panose="020B0602020204020303" pitchFamily="34" charset="-52"/>
              </a:rPr>
              <a:t/>
            </a:r>
            <a:br>
              <a:rPr lang="ru-RU" dirty="0" smtClean="0">
                <a:latin typeface="Futura PT Medium" panose="020B0602020204020303" pitchFamily="34" charset="-52"/>
              </a:rPr>
            </a:br>
            <a:r>
              <a:rPr lang="ru-RU" dirty="0" smtClean="0">
                <a:latin typeface="Futura PT Medium" panose="020B0602020204020303" pitchFamily="34" charset="-52"/>
              </a:rPr>
              <a:t>массаж</a:t>
            </a:r>
            <a:endParaRPr lang="ru-RU" dirty="0">
              <a:latin typeface="Futura PT Medium" panose="020B0602020204020303" pitchFamily="34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069" y="2269453"/>
            <a:ext cx="1038692" cy="1080000"/>
          </a:xfrm>
          <a:prstGeom prst="ellipse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7075460" y="3493011"/>
            <a:ext cx="11319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Futura PT Medium" panose="020B0602020204020303" pitchFamily="34" charset="-52"/>
              </a:rPr>
              <a:t>Лазерная </a:t>
            </a:r>
            <a:endParaRPr lang="ru-RU" dirty="0" smtClean="0">
              <a:latin typeface="Futura PT Medium" panose="020B0602020204020303" pitchFamily="34" charset="-52"/>
            </a:endParaRPr>
          </a:p>
          <a:p>
            <a:pPr algn="ctr"/>
            <a:r>
              <a:rPr lang="ru-RU" dirty="0" smtClean="0">
                <a:latin typeface="Futura PT Medium" panose="020B0602020204020303" pitchFamily="34" charset="-52"/>
              </a:rPr>
              <a:t>эпиляция</a:t>
            </a:r>
            <a:endParaRPr lang="ru-RU" dirty="0">
              <a:latin typeface="Futura PT Medium" panose="020B0602020204020303" pitchFamily="34" charset="-52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/>
          <a:srcRect l="30905"/>
          <a:stretch/>
        </p:blipFill>
        <p:spPr>
          <a:xfrm>
            <a:off x="9987242" y="2279942"/>
            <a:ext cx="1022833" cy="1080000"/>
          </a:xfrm>
          <a:prstGeom prst="ellipse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10014768" y="3496173"/>
            <a:ext cx="1093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Futura PT Medium" panose="020B0602020204020303" pitchFamily="34" charset="-52"/>
              </a:rPr>
              <a:t>Шугаринг</a:t>
            </a:r>
            <a:endParaRPr lang="ru-RU" dirty="0">
              <a:latin typeface="Futura PT Medium" panose="020B0602020204020303" pitchFamily="34" charset="-52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/>
          <a:srcRect r="31164"/>
          <a:stretch/>
        </p:blipFill>
        <p:spPr>
          <a:xfrm>
            <a:off x="10740763" y="4836331"/>
            <a:ext cx="1072496" cy="1080000"/>
          </a:xfrm>
          <a:prstGeom prst="ellipse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10656326" y="6117534"/>
            <a:ext cx="1241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Futura PT Medium" panose="020B0602020204020303" pitchFamily="34" charset="-52"/>
              </a:rPr>
              <a:t>RF </a:t>
            </a:r>
            <a:r>
              <a:rPr lang="ru-RU" dirty="0" err="1">
                <a:latin typeface="Futura PT Medium" panose="020B0602020204020303" pitchFamily="34" charset="-52"/>
              </a:rPr>
              <a:t>лифтинг</a:t>
            </a:r>
            <a:r>
              <a:rPr lang="ru-RU" dirty="0">
                <a:latin typeface="Futura PT Medium" panose="020B0602020204020303" pitchFamily="34" charset="-52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t="15953" b="15953"/>
          <a:stretch/>
        </p:blipFill>
        <p:spPr>
          <a:xfrm>
            <a:off x="2439942" y="4837911"/>
            <a:ext cx="1080000" cy="1103564"/>
          </a:xfrm>
          <a:prstGeom prst="ellipse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15895" r="15895"/>
          <a:stretch/>
        </p:blipFill>
        <p:spPr>
          <a:xfrm>
            <a:off x="493095" y="2286980"/>
            <a:ext cx="1063136" cy="1080000"/>
          </a:xfrm>
          <a:prstGeom prst="ellipse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21774" y="3458335"/>
            <a:ext cx="12057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Futura PT Medium" panose="020B0602020204020303" pitchFamily="34" charset="-52"/>
              </a:rPr>
              <a:t> УЗ-чистка</a:t>
            </a:r>
            <a:br>
              <a:rPr lang="ru-RU" dirty="0" smtClean="0">
                <a:latin typeface="Futura PT Medium" panose="020B0602020204020303" pitchFamily="34" charset="-52"/>
              </a:rPr>
            </a:br>
            <a:r>
              <a:rPr lang="ru-RU" dirty="0" smtClean="0">
                <a:latin typeface="Futura PT Medium" panose="020B0602020204020303" pitchFamily="34" charset="-52"/>
              </a:rPr>
              <a:t>и </a:t>
            </a:r>
            <a:r>
              <a:rPr lang="ru-RU" dirty="0" err="1" smtClean="0">
                <a:latin typeface="Futura PT Medium" panose="020B0602020204020303" pitchFamily="34" charset="-52"/>
              </a:rPr>
              <a:t>др.виды</a:t>
            </a:r>
            <a:endParaRPr lang="ru-RU" dirty="0">
              <a:latin typeface="Futura PT Medium" panose="020B0602020204020303" pitchFamily="34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16415" r="16415"/>
          <a:stretch/>
        </p:blipFill>
        <p:spPr>
          <a:xfrm>
            <a:off x="2459709" y="2274410"/>
            <a:ext cx="1046934" cy="1080000"/>
          </a:xfrm>
          <a:prstGeom prst="ellipse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189821" y="3458334"/>
            <a:ext cx="1586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>
                <a:latin typeface="Futura PT Medium" panose="020B0602020204020303" pitchFamily="34" charset="-52"/>
              </a:rPr>
              <a:t>Микротоковая</a:t>
            </a:r>
            <a:r>
              <a:rPr lang="ru-RU" dirty="0">
                <a:latin typeface="Futura PT Medium" panose="020B0602020204020303" pitchFamily="34" charset="-52"/>
              </a:rPr>
              <a:t> </a:t>
            </a:r>
            <a:r>
              <a:rPr lang="ru-RU" dirty="0" smtClean="0">
                <a:latin typeface="Futura PT Medium" panose="020B0602020204020303" pitchFamily="34" charset="-52"/>
              </a:rPr>
              <a:t/>
            </a:r>
            <a:br>
              <a:rPr lang="ru-RU" dirty="0" smtClean="0">
                <a:latin typeface="Futura PT Medium" panose="020B0602020204020303" pitchFamily="34" charset="-52"/>
              </a:rPr>
            </a:br>
            <a:r>
              <a:rPr lang="ru-RU" dirty="0" smtClean="0">
                <a:latin typeface="Futura PT Medium" panose="020B0602020204020303" pitchFamily="34" charset="-52"/>
              </a:rPr>
              <a:t>терапия</a:t>
            </a:r>
            <a:endParaRPr lang="ru-RU" dirty="0">
              <a:latin typeface="Futura PT Medium" panose="020B0602020204020303" pitchFamily="34" charset="-5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/>
          <a:srcRect l="20355" t="1008" r="13633" b="-1008"/>
          <a:stretch/>
        </p:blipFill>
        <p:spPr>
          <a:xfrm>
            <a:off x="4432280" y="2279942"/>
            <a:ext cx="1028014" cy="1080000"/>
          </a:xfrm>
          <a:prstGeom prst="ellipse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020524" y="3458334"/>
            <a:ext cx="1844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>
                <a:latin typeface="Futura PT Medium" panose="020B0602020204020303" pitchFamily="34" charset="-52"/>
              </a:rPr>
              <a:t>Безинъекционная</a:t>
            </a:r>
            <a:r>
              <a:rPr lang="ru-RU" dirty="0">
                <a:latin typeface="Futura PT Medium" panose="020B0602020204020303" pitchFamily="34" charset="-52"/>
              </a:rPr>
              <a:t> </a:t>
            </a:r>
            <a:endParaRPr lang="ru-RU" dirty="0" smtClean="0">
              <a:latin typeface="Futura PT Medium" panose="020B0602020204020303" pitchFamily="34" charset="-52"/>
            </a:endParaRPr>
          </a:p>
          <a:p>
            <a:pPr algn="ctr"/>
            <a:r>
              <a:rPr lang="ru-RU" dirty="0" err="1" smtClean="0">
                <a:latin typeface="Futura PT Medium" panose="020B0602020204020303" pitchFamily="34" charset="-52"/>
              </a:rPr>
              <a:t>мезотерапия</a:t>
            </a:r>
            <a:endParaRPr lang="ru-RU" dirty="0">
              <a:latin typeface="Futura PT Medium" panose="020B0602020204020303" pitchFamily="34" charset="-52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/>
          <a:srcRect l="10086" t="-1008" r="23811" b="1008"/>
          <a:stretch/>
        </p:blipFill>
        <p:spPr>
          <a:xfrm>
            <a:off x="512555" y="4861475"/>
            <a:ext cx="1029418" cy="1080000"/>
          </a:xfrm>
          <a:prstGeom prst="ellipse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0" y="6110648"/>
            <a:ext cx="18870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 smtClean="0">
                <a:latin typeface="Futura PT Medium" panose="020B0602020204020303" pitchFamily="34" charset="-52"/>
              </a:rPr>
              <a:t>Карбокситерапия</a:t>
            </a:r>
            <a:r>
              <a:rPr lang="ru-RU" dirty="0" smtClean="0">
                <a:latin typeface="Futura PT Medium" panose="020B0602020204020303" pitchFamily="34" charset="-52"/>
              </a:rPr>
              <a:t/>
            </a:r>
            <a:br>
              <a:rPr lang="ru-RU" dirty="0" smtClean="0">
                <a:latin typeface="Futura PT Medium" panose="020B0602020204020303" pitchFamily="34" charset="-52"/>
              </a:rPr>
            </a:br>
            <a:r>
              <a:rPr lang="ru-RU" dirty="0" smtClean="0">
                <a:latin typeface="Futura PT Medium" panose="020B0602020204020303" pitchFamily="34" charset="-52"/>
              </a:rPr>
              <a:t>и уходы</a:t>
            </a:r>
            <a:endParaRPr lang="ru-RU" dirty="0">
              <a:latin typeface="Futura PT Medium" panose="020B0602020204020303" pitchFamily="34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63978" y="6110648"/>
            <a:ext cx="834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Futura PT Medium" panose="020B0602020204020303" pitchFamily="34" charset="-52"/>
              </a:rPr>
              <a:t>Пилинг</a:t>
            </a:r>
            <a:endParaRPr lang="ru-RU" dirty="0">
              <a:latin typeface="Futura PT Medium" panose="020B0602020204020303" pitchFamily="34" charset="-52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2"/>
          <a:srcRect t="31864" b="966"/>
          <a:stretch/>
        </p:blipFill>
        <p:spPr>
          <a:xfrm>
            <a:off x="4340548" y="4845407"/>
            <a:ext cx="1038692" cy="1088572"/>
          </a:xfrm>
          <a:prstGeom prst="ellipse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4399435" y="6110648"/>
            <a:ext cx="926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Futura PT Medium" panose="020B0602020204020303" pitchFamily="34" charset="-52"/>
              </a:rPr>
              <a:t>Массаж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1365" y="722104"/>
            <a:ext cx="4242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Все услуги</a:t>
            </a:r>
            <a:r>
              <a:rPr lang="en-US" dirty="0" smtClean="0"/>
              <a:t> </a:t>
            </a:r>
            <a:r>
              <a:rPr lang="ru-RU" dirty="0" smtClean="0">
                <a:latin typeface="Futura PT Medium" panose="020B0602020204020303" pitchFamily="34" charset="-52"/>
              </a:rPr>
              <a:t>безьиньекционные</a:t>
            </a:r>
            <a:endParaRPr lang="ru-RU" dirty="0">
              <a:latin typeface="Futura PT Medium" panose="020B0602020204020303" pitchFamily="34" charset="-52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72195" y="1605942"/>
            <a:ext cx="3381080" cy="386115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+mj-lt"/>
              </a:rPr>
              <a:t>Процедуры для лица</a:t>
            </a:r>
            <a:endParaRPr lang="ru-RU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8590565" y="6106252"/>
            <a:ext cx="1148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Futura PT Medium" panose="020B0602020204020303" pitchFamily="34" charset="-52"/>
              </a:rPr>
              <a:t>Кавитация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3"/>
          <a:srcRect t="9311" b="23668"/>
          <a:stretch/>
        </p:blipFill>
        <p:spPr>
          <a:xfrm>
            <a:off x="6473115" y="4840920"/>
            <a:ext cx="1080000" cy="1085734"/>
          </a:xfrm>
          <a:prstGeom prst="ellipse">
            <a:avLst/>
          </a:prstGeom>
          <a:ln w="25400">
            <a:solidFill>
              <a:srgbClr val="FC878C"/>
            </a:solidFill>
          </a:ln>
          <a:effectLst>
            <a:outerShdw blurRad="254000" dist="38100" dir="5400000" algn="ctr" rotWithShape="0">
              <a:srgbClr val="FC878C"/>
            </a:outerShdw>
          </a:effectLst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601" y="132745"/>
            <a:ext cx="958095" cy="1080000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6107878" y="1607729"/>
            <a:ext cx="3503261" cy="433906"/>
          </a:xfrm>
          <a:prstGeom prst="rect">
            <a:avLst/>
          </a:prstGeom>
          <a:gradFill flip="none" rotWithShape="1">
            <a:gsLst>
              <a:gs pos="0">
                <a:srgbClr val="FED8D5"/>
              </a:gs>
              <a:gs pos="100000">
                <a:srgbClr val="FED8D5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6484992" y="1608238"/>
            <a:ext cx="3381080" cy="386115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+mj-lt"/>
              </a:rPr>
              <a:t>Процедуры для тела</a:t>
            </a:r>
            <a:endParaRPr lang="ru-RU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092901" y="4233332"/>
            <a:ext cx="5370093" cy="433906"/>
          </a:xfrm>
          <a:prstGeom prst="rect">
            <a:avLst/>
          </a:prstGeom>
          <a:gradFill flip="none" rotWithShape="1">
            <a:gsLst>
              <a:gs pos="0">
                <a:srgbClr val="FED8D5"/>
              </a:gs>
              <a:gs pos="100000">
                <a:srgbClr val="FED8D5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6470014" y="4233841"/>
            <a:ext cx="4549487" cy="386115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+mj-lt"/>
              </a:rPr>
              <a:t>Процедуры для коррекции фигуры</a:t>
            </a:r>
            <a:endParaRPr lang="ru-RU" sz="20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V="1">
            <a:off x="6096000" y="0"/>
            <a:ext cx="0" cy="6948000"/>
          </a:xfrm>
          <a:prstGeom prst="line">
            <a:avLst/>
          </a:prstGeom>
          <a:ln w="25400">
            <a:solidFill>
              <a:srgbClr val="FED8D5"/>
            </a:solidFill>
          </a:ln>
          <a:effectLst>
            <a:outerShdw blurRad="254000" dist="38100" dir="5400000" algn="ctr" rotWithShape="0">
              <a:srgbClr val="FEDAD7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419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Futura PT Bold"/>
        <a:ea typeface=""/>
        <a:cs typeface=""/>
      </a:majorFont>
      <a:minorFont>
        <a:latin typeface="Futura PT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6322</TotalTime>
  <Words>478</Words>
  <Application>Microsoft Macintosh PowerPoint</Application>
  <PresentationFormat>Другой</PresentationFormat>
  <Paragraphs>249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Саида Жумабаева</dc:creator>
  <cp:lastModifiedBy>Вероника Ротанова</cp:lastModifiedBy>
  <cp:revision>245</cp:revision>
  <dcterms:created xsi:type="dcterms:W3CDTF">2020-03-18T16:57:11Z</dcterms:created>
  <dcterms:modified xsi:type="dcterms:W3CDTF">2020-08-24T09:36:54Z</dcterms:modified>
</cp:coreProperties>
</file>